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1"/>
  </p:notesMasterIdLst>
  <p:handoutMasterIdLst>
    <p:handoutMasterId r:id="rId22"/>
  </p:handoutMasterIdLst>
  <p:sldIdLst>
    <p:sldId id="285" r:id="rId6"/>
    <p:sldId id="319" r:id="rId7"/>
    <p:sldId id="312" r:id="rId8"/>
    <p:sldId id="358" r:id="rId9"/>
    <p:sldId id="356" r:id="rId10"/>
    <p:sldId id="360" r:id="rId11"/>
    <p:sldId id="354" r:id="rId12"/>
    <p:sldId id="359" r:id="rId13"/>
    <p:sldId id="357" r:id="rId14"/>
    <p:sldId id="353" r:id="rId15"/>
    <p:sldId id="355" r:id="rId16"/>
    <p:sldId id="361" r:id="rId17"/>
    <p:sldId id="363" r:id="rId18"/>
    <p:sldId id="364" r:id="rId19"/>
    <p:sldId id="349" r:id="rId20"/>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x Kronberg" initials="" lastIdx="6" clrIdx="0"/>
  <p:cmAuthor id="1" name="Microsoft Office User" initials="MU" lastIdx="0" clrIdx="1"/>
  <p:cmAuthor id="2" name="Andrea Heckert" initials="AH" lastIdx="28" clrIdx="2">
    <p:extLst/>
  </p:cmAuthor>
  <p:cmAuthor id="3" name="Emily Evans" initials="EE" lastIdx="17" clrIdx="3">
    <p:extLst/>
  </p:cmAuthor>
  <p:cmAuthor id="4" name="Emily Evans" initials="" lastIdx="18" clrIdx="4"/>
  <p:cmAuthor id="5" name="Jason Rotter" initials="JR" lastIdx="1" clrIdx="5">
    <p:extLst>
      <p:ext uri="{19B8F6BF-5375-455C-9EA6-DF929625EA0E}">
        <p15:presenceInfo xmlns:p15="http://schemas.microsoft.com/office/powerpoint/2012/main" userId="Jason Rott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FFD9"/>
    <a:srgbClr val="19FF81"/>
    <a:srgbClr val="DAFDA7"/>
    <a:srgbClr val="3292BA"/>
    <a:srgbClr val="00B050"/>
    <a:srgbClr val="80266E"/>
    <a:srgbClr val="4FFF9F"/>
    <a:srgbClr val="82C6DE"/>
    <a:srgbClr val="DE8ECF"/>
    <a:srgbClr val="09FF7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47" autoAdjust="0"/>
    <p:restoredTop sz="74686" autoAdjust="0"/>
  </p:normalViewPr>
  <p:slideViewPr>
    <p:cSldViewPr snapToGrid="0" snapToObjects="1">
      <p:cViewPr varScale="1">
        <p:scale>
          <a:sx n="55" d="100"/>
          <a:sy n="55" d="100"/>
        </p:scale>
        <p:origin x="84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738"/>
    </p:cViewPr>
  </p:sorterViewPr>
  <p:notesViewPr>
    <p:cSldViewPr snapToGrid="0" snapToObjects="1">
      <p:cViewPr varScale="1">
        <p:scale>
          <a:sx n="118" d="100"/>
          <a:sy n="118" d="100"/>
        </p:scale>
        <p:origin x="-2448" y="-11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1CF854-2018-4076-B669-720FF4D5EB35}"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BB2050C4-D415-426F-944F-4593ACC58867}">
      <dgm:prSet phldrT="[Text]" custT="1"/>
      <dgm:spPr/>
      <dgm:t>
        <a:bodyPr/>
        <a:lstStyle/>
        <a:p>
          <a:r>
            <a:rPr lang="en-US" sz="2800" dirty="0" smtClean="0">
              <a:latin typeface="+mn-lt"/>
              <a:cs typeface="Arial"/>
            </a:rPr>
            <a:t>PCORI’s Mission</a:t>
          </a:r>
          <a:endParaRPr lang="en-US" sz="2800" dirty="0">
            <a:latin typeface="+mn-lt"/>
            <a:cs typeface="Arial"/>
          </a:endParaRPr>
        </a:p>
      </dgm:t>
    </dgm:pt>
    <dgm:pt modelId="{F85577FF-036A-40E5-A842-2C6C394BD50B}" type="parTrans" cxnId="{3EA53824-20C5-481E-BEEF-046E90470DE7}">
      <dgm:prSet/>
      <dgm:spPr/>
      <dgm:t>
        <a:bodyPr/>
        <a:lstStyle/>
        <a:p>
          <a:endParaRPr lang="en-US"/>
        </a:p>
      </dgm:t>
    </dgm:pt>
    <dgm:pt modelId="{5F42E845-600E-4E1E-BEE2-7171F6DAC7CA}" type="sibTrans" cxnId="{3EA53824-20C5-481E-BEEF-046E90470DE7}">
      <dgm:prSet/>
      <dgm:spPr/>
      <dgm:t>
        <a:bodyPr/>
        <a:lstStyle/>
        <a:p>
          <a:endParaRPr lang="en-US"/>
        </a:p>
      </dgm:t>
    </dgm:pt>
    <dgm:pt modelId="{5970F3A5-AF25-481B-BC39-DA5204DB71DB}">
      <dgm:prSet phldrT="[Text]" custT="1"/>
      <dgm:spPr/>
      <dgm:t>
        <a:bodyPr/>
        <a:lstStyle/>
        <a:p>
          <a:r>
            <a:rPr lang="en-US" sz="1800" b="0" dirty="0" smtClean="0">
              <a:latin typeface="+mn-lt"/>
              <a:cs typeface="Arial"/>
            </a:rPr>
            <a:t>Rigorous research methods are needed to produce relevant, trustworthy findings that can improve patients’ healthcare outcomes.</a:t>
          </a:r>
          <a:endParaRPr lang="en-US" sz="1800" b="0" dirty="0">
            <a:latin typeface="+mn-lt"/>
            <a:cs typeface="Arial"/>
          </a:endParaRPr>
        </a:p>
      </dgm:t>
    </dgm:pt>
    <dgm:pt modelId="{554871B9-11D0-488E-AC4C-ECB9FA11C01A}" type="parTrans" cxnId="{67AF0061-44A8-482F-A298-1189F4C97183}">
      <dgm:prSet/>
      <dgm:spPr/>
      <dgm:t>
        <a:bodyPr/>
        <a:lstStyle/>
        <a:p>
          <a:endParaRPr lang="en-US"/>
        </a:p>
      </dgm:t>
    </dgm:pt>
    <dgm:pt modelId="{E2DAD8D4-B3D7-4CB2-923D-6578ABF87C98}" type="sibTrans" cxnId="{67AF0061-44A8-482F-A298-1189F4C97183}">
      <dgm:prSet/>
      <dgm:spPr/>
      <dgm:t>
        <a:bodyPr/>
        <a:lstStyle/>
        <a:p>
          <a:endParaRPr lang="en-US"/>
        </a:p>
      </dgm:t>
    </dgm:pt>
    <dgm:pt modelId="{E3F681E5-074E-4311-94A3-8837B11B4117}">
      <dgm:prSet phldrT="[Text]" custT="1"/>
      <dgm:spPr/>
      <dgm:t>
        <a:bodyPr/>
        <a:lstStyle/>
        <a:p>
          <a:r>
            <a:rPr lang="en-US" sz="2800" dirty="0" smtClean="0">
              <a:latin typeface="+mn-lt"/>
              <a:cs typeface="Arial"/>
            </a:rPr>
            <a:t>Methods for PCOR</a:t>
          </a:r>
          <a:endParaRPr lang="en-US" sz="2800" dirty="0">
            <a:latin typeface="+mn-lt"/>
            <a:cs typeface="Arial"/>
          </a:endParaRPr>
        </a:p>
      </dgm:t>
    </dgm:pt>
    <dgm:pt modelId="{9FE8347F-730A-4EDE-8697-5C866CF15007}" type="parTrans" cxnId="{CA8709EF-E022-4083-BE8B-2FA130D65FBA}">
      <dgm:prSet/>
      <dgm:spPr/>
      <dgm:t>
        <a:bodyPr/>
        <a:lstStyle/>
        <a:p>
          <a:endParaRPr lang="en-US"/>
        </a:p>
      </dgm:t>
    </dgm:pt>
    <dgm:pt modelId="{2D752105-DA0B-4CF9-AF53-46D40B285F91}" type="sibTrans" cxnId="{CA8709EF-E022-4083-BE8B-2FA130D65FBA}">
      <dgm:prSet/>
      <dgm:spPr/>
      <dgm:t>
        <a:bodyPr/>
        <a:lstStyle/>
        <a:p>
          <a:endParaRPr lang="en-US"/>
        </a:p>
      </dgm:t>
    </dgm:pt>
    <dgm:pt modelId="{FEA972EB-6DD6-40A4-8CD8-B48D0A25FDA1}">
      <dgm:prSet phldrT="[Text]"/>
      <dgm:spPr/>
      <dgm:t>
        <a:bodyPr/>
        <a:lstStyle/>
        <a:p>
          <a:r>
            <a:rPr lang="en-US" b="0" dirty="0" smtClean="0">
              <a:latin typeface="+mn-lt"/>
              <a:cs typeface="Arial"/>
            </a:rPr>
            <a:t>Methods include systematic processes, designs, tools, and techniques used to generate the evidence needed to answer questions about which healthcare options work best for particular patients.</a:t>
          </a:r>
          <a:endParaRPr lang="en-US" b="0" dirty="0">
            <a:latin typeface="+mn-lt"/>
            <a:cs typeface="Arial"/>
          </a:endParaRPr>
        </a:p>
      </dgm:t>
    </dgm:pt>
    <dgm:pt modelId="{509DAACF-273C-42B9-B1F4-9A696A44615A}" type="parTrans" cxnId="{0CEAEA0C-8935-424E-BFCC-D8021A55691D}">
      <dgm:prSet/>
      <dgm:spPr/>
      <dgm:t>
        <a:bodyPr/>
        <a:lstStyle/>
        <a:p>
          <a:endParaRPr lang="en-US"/>
        </a:p>
      </dgm:t>
    </dgm:pt>
    <dgm:pt modelId="{61C40255-6369-4389-BC2B-D4731D4BC406}" type="sibTrans" cxnId="{0CEAEA0C-8935-424E-BFCC-D8021A55691D}">
      <dgm:prSet/>
      <dgm:spPr/>
      <dgm:t>
        <a:bodyPr/>
        <a:lstStyle/>
        <a:p>
          <a:endParaRPr lang="en-US"/>
        </a:p>
      </dgm:t>
    </dgm:pt>
    <dgm:pt modelId="{A9827E62-57CF-477A-9FD4-6C3A6CF3091A}">
      <dgm:prSet phldrT="[Text]" custT="1"/>
      <dgm:spPr/>
      <dgm:t>
        <a:bodyPr/>
        <a:lstStyle/>
        <a:p>
          <a:r>
            <a:rPr lang="en-US" sz="2800" dirty="0" smtClean="0">
              <a:latin typeface="+mn-lt"/>
              <a:cs typeface="Arial"/>
            </a:rPr>
            <a:t>Why Methods Matter</a:t>
          </a:r>
          <a:endParaRPr lang="en-US" sz="2800" dirty="0">
            <a:latin typeface="+mn-lt"/>
            <a:cs typeface="Arial"/>
          </a:endParaRPr>
        </a:p>
      </dgm:t>
    </dgm:pt>
    <dgm:pt modelId="{EBA69988-CFC6-4FE3-96DA-2F15775EE70A}" type="sibTrans" cxnId="{99A5049A-0B53-452C-ABDA-6D9F4679A77D}">
      <dgm:prSet/>
      <dgm:spPr/>
      <dgm:t>
        <a:bodyPr/>
        <a:lstStyle/>
        <a:p>
          <a:endParaRPr lang="en-US"/>
        </a:p>
      </dgm:t>
    </dgm:pt>
    <dgm:pt modelId="{25854C9C-2516-4A9B-9BCC-CF4A14B38C13}" type="parTrans" cxnId="{99A5049A-0B53-452C-ABDA-6D9F4679A77D}">
      <dgm:prSet/>
      <dgm:spPr/>
      <dgm:t>
        <a:bodyPr/>
        <a:lstStyle/>
        <a:p>
          <a:endParaRPr lang="en-US"/>
        </a:p>
      </dgm:t>
    </dgm:pt>
    <dgm:pt modelId="{9F4F6AD6-BE4E-4ED1-A7E8-1945436B1F02}">
      <dgm:prSet phldrT="[Text]" custT="1"/>
      <dgm:spPr/>
      <dgm:t>
        <a:bodyPr/>
        <a:lstStyle/>
        <a:p>
          <a:r>
            <a:rPr lang="en-US" sz="1800" b="0" dirty="0" smtClean="0">
              <a:effectLst/>
              <a:latin typeface="+mn-lt"/>
              <a:cs typeface="Arial"/>
            </a:rPr>
            <a:t>PCORI was created to support research that provides high-integrity, evidence-based information to patients, clinicians, and the broader healthcare community.</a:t>
          </a:r>
          <a:endParaRPr lang="en-US" sz="1800" b="0" dirty="0">
            <a:effectLst/>
            <a:latin typeface="+mn-lt"/>
            <a:cs typeface="Arial"/>
          </a:endParaRPr>
        </a:p>
      </dgm:t>
    </dgm:pt>
    <dgm:pt modelId="{844888B0-9317-4D60-BBB8-9CB1CE3FB9C3}" type="sibTrans" cxnId="{9A742E94-A534-40EF-85ED-CF9E53E82A12}">
      <dgm:prSet/>
      <dgm:spPr/>
      <dgm:t>
        <a:bodyPr/>
        <a:lstStyle/>
        <a:p>
          <a:endParaRPr lang="en-US"/>
        </a:p>
      </dgm:t>
    </dgm:pt>
    <dgm:pt modelId="{B1F27EDD-4565-4D4B-9F0C-AAF28BB1EB81}" type="parTrans" cxnId="{9A742E94-A534-40EF-85ED-CF9E53E82A12}">
      <dgm:prSet/>
      <dgm:spPr/>
      <dgm:t>
        <a:bodyPr/>
        <a:lstStyle/>
        <a:p>
          <a:endParaRPr lang="en-US"/>
        </a:p>
      </dgm:t>
    </dgm:pt>
    <dgm:pt modelId="{AFB82B50-1D6F-422B-914B-2B522EE6D8DD}" type="pres">
      <dgm:prSet presAssocID="{B11CF854-2018-4076-B669-720FF4D5EB35}" presName="Name0" presStyleCnt="0">
        <dgm:presLayoutVars>
          <dgm:dir/>
          <dgm:animLvl val="lvl"/>
          <dgm:resizeHandles val="exact"/>
        </dgm:presLayoutVars>
      </dgm:prSet>
      <dgm:spPr/>
      <dgm:t>
        <a:bodyPr/>
        <a:lstStyle/>
        <a:p>
          <a:endParaRPr lang="en-US"/>
        </a:p>
      </dgm:t>
    </dgm:pt>
    <dgm:pt modelId="{D2A93609-9646-470C-A366-E45F0DAC352A}" type="pres">
      <dgm:prSet presAssocID="{BB2050C4-D415-426F-944F-4593ACC58867}" presName="linNode" presStyleCnt="0"/>
      <dgm:spPr/>
      <dgm:t>
        <a:bodyPr/>
        <a:lstStyle/>
        <a:p>
          <a:endParaRPr lang="en-US"/>
        </a:p>
      </dgm:t>
    </dgm:pt>
    <dgm:pt modelId="{90067133-7AA8-4C3A-A209-8CAE5B1A5358}" type="pres">
      <dgm:prSet presAssocID="{BB2050C4-D415-426F-944F-4593ACC58867}" presName="parentText" presStyleLbl="node1" presStyleIdx="0" presStyleCnt="3">
        <dgm:presLayoutVars>
          <dgm:chMax val="1"/>
          <dgm:bulletEnabled val="1"/>
        </dgm:presLayoutVars>
      </dgm:prSet>
      <dgm:spPr/>
      <dgm:t>
        <a:bodyPr/>
        <a:lstStyle/>
        <a:p>
          <a:endParaRPr lang="en-US"/>
        </a:p>
      </dgm:t>
    </dgm:pt>
    <dgm:pt modelId="{380AB93D-A1E4-4052-AE70-A486478CB40D}" type="pres">
      <dgm:prSet presAssocID="{BB2050C4-D415-426F-944F-4593ACC58867}" presName="descendantText" presStyleLbl="alignAccFollowNode1" presStyleIdx="0" presStyleCnt="3">
        <dgm:presLayoutVars>
          <dgm:bulletEnabled val="1"/>
        </dgm:presLayoutVars>
      </dgm:prSet>
      <dgm:spPr/>
      <dgm:t>
        <a:bodyPr/>
        <a:lstStyle/>
        <a:p>
          <a:endParaRPr lang="en-US"/>
        </a:p>
      </dgm:t>
    </dgm:pt>
    <dgm:pt modelId="{DFE2CBA9-0813-4E2D-9120-1A0552CB1A6D}" type="pres">
      <dgm:prSet presAssocID="{5F42E845-600E-4E1E-BEE2-7171F6DAC7CA}" presName="sp" presStyleCnt="0"/>
      <dgm:spPr/>
      <dgm:t>
        <a:bodyPr/>
        <a:lstStyle/>
        <a:p>
          <a:endParaRPr lang="en-US"/>
        </a:p>
      </dgm:t>
    </dgm:pt>
    <dgm:pt modelId="{012AC2EB-D271-4CFC-8FA9-D66E111B2ABC}" type="pres">
      <dgm:prSet presAssocID="{A9827E62-57CF-477A-9FD4-6C3A6CF3091A}" presName="linNode" presStyleCnt="0"/>
      <dgm:spPr/>
      <dgm:t>
        <a:bodyPr/>
        <a:lstStyle/>
        <a:p>
          <a:endParaRPr lang="en-US"/>
        </a:p>
      </dgm:t>
    </dgm:pt>
    <dgm:pt modelId="{9C08CB6D-1DC1-4904-A65C-F60453BC0FB0}" type="pres">
      <dgm:prSet presAssocID="{A9827E62-57CF-477A-9FD4-6C3A6CF3091A}" presName="parentText" presStyleLbl="node1" presStyleIdx="1" presStyleCnt="3">
        <dgm:presLayoutVars>
          <dgm:chMax val="1"/>
          <dgm:bulletEnabled val="1"/>
        </dgm:presLayoutVars>
      </dgm:prSet>
      <dgm:spPr/>
      <dgm:t>
        <a:bodyPr/>
        <a:lstStyle/>
        <a:p>
          <a:endParaRPr lang="en-US"/>
        </a:p>
      </dgm:t>
    </dgm:pt>
    <dgm:pt modelId="{9B58A945-9E60-427B-B7C6-CB6A2303DD34}" type="pres">
      <dgm:prSet presAssocID="{A9827E62-57CF-477A-9FD4-6C3A6CF3091A}" presName="descendantText" presStyleLbl="alignAccFollowNode1" presStyleIdx="1" presStyleCnt="3">
        <dgm:presLayoutVars>
          <dgm:bulletEnabled val="1"/>
        </dgm:presLayoutVars>
      </dgm:prSet>
      <dgm:spPr/>
      <dgm:t>
        <a:bodyPr/>
        <a:lstStyle/>
        <a:p>
          <a:endParaRPr lang="en-US"/>
        </a:p>
      </dgm:t>
    </dgm:pt>
    <dgm:pt modelId="{A0998586-4319-48DE-8010-259836440D1F}" type="pres">
      <dgm:prSet presAssocID="{EBA69988-CFC6-4FE3-96DA-2F15775EE70A}" presName="sp" presStyleCnt="0"/>
      <dgm:spPr/>
      <dgm:t>
        <a:bodyPr/>
        <a:lstStyle/>
        <a:p>
          <a:endParaRPr lang="en-US"/>
        </a:p>
      </dgm:t>
    </dgm:pt>
    <dgm:pt modelId="{97527036-AC7B-49AF-A399-E18288EEC2FF}" type="pres">
      <dgm:prSet presAssocID="{E3F681E5-074E-4311-94A3-8837B11B4117}" presName="linNode" presStyleCnt="0"/>
      <dgm:spPr/>
      <dgm:t>
        <a:bodyPr/>
        <a:lstStyle/>
        <a:p>
          <a:endParaRPr lang="en-US"/>
        </a:p>
      </dgm:t>
    </dgm:pt>
    <dgm:pt modelId="{125666EA-8EC7-4BCA-B42B-6DFCA9ABE386}" type="pres">
      <dgm:prSet presAssocID="{E3F681E5-074E-4311-94A3-8837B11B4117}" presName="parentText" presStyleLbl="node1" presStyleIdx="2" presStyleCnt="3">
        <dgm:presLayoutVars>
          <dgm:chMax val="1"/>
          <dgm:bulletEnabled val="1"/>
        </dgm:presLayoutVars>
      </dgm:prSet>
      <dgm:spPr/>
      <dgm:t>
        <a:bodyPr/>
        <a:lstStyle/>
        <a:p>
          <a:endParaRPr lang="en-US"/>
        </a:p>
      </dgm:t>
    </dgm:pt>
    <dgm:pt modelId="{89762C3C-06E9-4A02-88C9-C01DDDA9137F}" type="pres">
      <dgm:prSet presAssocID="{E3F681E5-074E-4311-94A3-8837B11B4117}" presName="descendantText" presStyleLbl="alignAccFollowNode1" presStyleIdx="2" presStyleCnt="3">
        <dgm:presLayoutVars>
          <dgm:bulletEnabled val="1"/>
        </dgm:presLayoutVars>
      </dgm:prSet>
      <dgm:spPr/>
      <dgm:t>
        <a:bodyPr/>
        <a:lstStyle/>
        <a:p>
          <a:endParaRPr lang="en-US"/>
        </a:p>
      </dgm:t>
    </dgm:pt>
  </dgm:ptLst>
  <dgm:cxnLst>
    <dgm:cxn modelId="{B88920DA-0982-4AC1-9718-BA22F6221052}" type="presOf" srcId="{9F4F6AD6-BE4E-4ED1-A7E8-1945436B1F02}" destId="{380AB93D-A1E4-4052-AE70-A486478CB40D}" srcOrd="0" destOrd="0" presId="urn:microsoft.com/office/officeart/2005/8/layout/vList5"/>
    <dgm:cxn modelId="{2FC4C9F1-F8A9-4735-ADEE-E7ADFB8905F3}" type="presOf" srcId="{A9827E62-57CF-477A-9FD4-6C3A6CF3091A}" destId="{9C08CB6D-1DC1-4904-A65C-F60453BC0FB0}" srcOrd="0" destOrd="0" presId="urn:microsoft.com/office/officeart/2005/8/layout/vList5"/>
    <dgm:cxn modelId="{0CEAEA0C-8935-424E-BFCC-D8021A55691D}" srcId="{E3F681E5-074E-4311-94A3-8837B11B4117}" destId="{FEA972EB-6DD6-40A4-8CD8-B48D0A25FDA1}" srcOrd="0" destOrd="0" parTransId="{509DAACF-273C-42B9-B1F4-9A696A44615A}" sibTransId="{61C40255-6369-4389-BC2B-D4731D4BC406}"/>
    <dgm:cxn modelId="{4D1BA8C4-44C2-4B39-98D0-DE0A08390203}" type="presOf" srcId="{B11CF854-2018-4076-B669-720FF4D5EB35}" destId="{AFB82B50-1D6F-422B-914B-2B522EE6D8DD}" srcOrd="0" destOrd="0" presId="urn:microsoft.com/office/officeart/2005/8/layout/vList5"/>
    <dgm:cxn modelId="{67AF0061-44A8-482F-A298-1189F4C97183}" srcId="{A9827E62-57CF-477A-9FD4-6C3A6CF3091A}" destId="{5970F3A5-AF25-481B-BC39-DA5204DB71DB}" srcOrd="0" destOrd="0" parTransId="{554871B9-11D0-488E-AC4C-ECB9FA11C01A}" sibTransId="{E2DAD8D4-B3D7-4CB2-923D-6578ABF87C98}"/>
    <dgm:cxn modelId="{99A5049A-0B53-452C-ABDA-6D9F4679A77D}" srcId="{B11CF854-2018-4076-B669-720FF4D5EB35}" destId="{A9827E62-57CF-477A-9FD4-6C3A6CF3091A}" srcOrd="1" destOrd="0" parTransId="{25854C9C-2516-4A9B-9BCC-CF4A14B38C13}" sibTransId="{EBA69988-CFC6-4FE3-96DA-2F15775EE70A}"/>
    <dgm:cxn modelId="{CA8709EF-E022-4083-BE8B-2FA130D65FBA}" srcId="{B11CF854-2018-4076-B669-720FF4D5EB35}" destId="{E3F681E5-074E-4311-94A3-8837B11B4117}" srcOrd="2" destOrd="0" parTransId="{9FE8347F-730A-4EDE-8697-5C866CF15007}" sibTransId="{2D752105-DA0B-4CF9-AF53-46D40B285F91}"/>
    <dgm:cxn modelId="{9A742E94-A534-40EF-85ED-CF9E53E82A12}" srcId="{BB2050C4-D415-426F-944F-4593ACC58867}" destId="{9F4F6AD6-BE4E-4ED1-A7E8-1945436B1F02}" srcOrd="0" destOrd="0" parTransId="{B1F27EDD-4565-4D4B-9F0C-AAF28BB1EB81}" sibTransId="{844888B0-9317-4D60-BBB8-9CB1CE3FB9C3}"/>
    <dgm:cxn modelId="{3EA53824-20C5-481E-BEEF-046E90470DE7}" srcId="{B11CF854-2018-4076-B669-720FF4D5EB35}" destId="{BB2050C4-D415-426F-944F-4593ACC58867}" srcOrd="0" destOrd="0" parTransId="{F85577FF-036A-40E5-A842-2C6C394BD50B}" sibTransId="{5F42E845-600E-4E1E-BEE2-7171F6DAC7CA}"/>
    <dgm:cxn modelId="{93B38881-6636-49D6-B642-6B9564595B17}" type="presOf" srcId="{5970F3A5-AF25-481B-BC39-DA5204DB71DB}" destId="{9B58A945-9E60-427B-B7C6-CB6A2303DD34}" srcOrd="0" destOrd="0" presId="urn:microsoft.com/office/officeart/2005/8/layout/vList5"/>
    <dgm:cxn modelId="{4EDC2756-0139-41C1-A16D-FA7A1A520328}" type="presOf" srcId="{E3F681E5-074E-4311-94A3-8837B11B4117}" destId="{125666EA-8EC7-4BCA-B42B-6DFCA9ABE386}" srcOrd="0" destOrd="0" presId="urn:microsoft.com/office/officeart/2005/8/layout/vList5"/>
    <dgm:cxn modelId="{BA766B97-D6BD-4937-BBF4-6286FB1CC37D}" type="presOf" srcId="{FEA972EB-6DD6-40A4-8CD8-B48D0A25FDA1}" destId="{89762C3C-06E9-4A02-88C9-C01DDDA9137F}" srcOrd="0" destOrd="0" presId="urn:microsoft.com/office/officeart/2005/8/layout/vList5"/>
    <dgm:cxn modelId="{C19056DB-DE90-4823-B741-F6E06E73C1DB}" type="presOf" srcId="{BB2050C4-D415-426F-944F-4593ACC58867}" destId="{90067133-7AA8-4C3A-A209-8CAE5B1A5358}" srcOrd="0" destOrd="0" presId="urn:microsoft.com/office/officeart/2005/8/layout/vList5"/>
    <dgm:cxn modelId="{07F8FC9B-64E4-49F9-9792-1A72985CDFFB}" type="presParOf" srcId="{AFB82B50-1D6F-422B-914B-2B522EE6D8DD}" destId="{D2A93609-9646-470C-A366-E45F0DAC352A}" srcOrd="0" destOrd="0" presId="urn:microsoft.com/office/officeart/2005/8/layout/vList5"/>
    <dgm:cxn modelId="{F2580474-6641-472C-89B5-DC723C4EF235}" type="presParOf" srcId="{D2A93609-9646-470C-A366-E45F0DAC352A}" destId="{90067133-7AA8-4C3A-A209-8CAE5B1A5358}" srcOrd="0" destOrd="0" presId="urn:microsoft.com/office/officeart/2005/8/layout/vList5"/>
    <dgm:cxn modelId="{26182C5F-FBE9-44D6-BF2B-A5300E3CA1F9}" type="presParOf" srcId="{D2A93609-9646-470C-A366-E45F0DAC352A}" destId="{380AB93D-A1E4-4052-AE70-A486478CB40D}" srcOrd="1" destOrd="0" presId="urn:microsoft.com/office/officeart/2005/8/layout/vList5"/>
    <dgm:cxn modelId="{BE4AE12C-8448-437C-A29F-4B0085DAB48E}" type="presParOf" srcId="{AFB82B50-1D6F-422B-914B-2B522EE6D8DD}" destId="{DFE2CBA9-0813-4E2D-9120-1A0552CB1A6D}" srcOrd="1" destOrd="0" presId="urn:microsoft.com/office/officeart/2005/8/layout/vList5"/>
    <dgm:cxn modelId="{01B88002-CF05-4EAF-A82E-2BD3A414731C}" type="presParOf" srcId="{AFB82B50-1D6F-422B-914B-2B522EE6D8DD}" destId="{012AC2EB-D271-4CFC-8FA9-D66E111B2ABC}" srcOrd="2" destOrd="0" presId="urn:microsoft.com/office/officeart/2005/8/layout/vList5"/>
    <dgm:cxn modelId="{A68D23C6-FC53-4CD9-9915-359C99EC1C28}" type="presParOf" srcId="{012AC2EB-D271-4CFC-8FA9-D66E111B2ABC}" destId="{9C08CB6D-1DC1-4904-A65C-F60453BC0FB0}" srcOrd="0" destOrd="0" presId="urn:microsoft.com/office/officeart/2005/8/layout/vList5"/>
    <dgm:cxn modelId="{B0AFD1A6-6F5F-48BA-8D55-11FB2CE24BB9}" type="presParOf" srcId="{012AC2EB-D271-4CFC-8FA9-D66E111B2ABC}" destId="{9B58A945-9E60-427B-B7C6-CB6A2303DD34}" srcOrd="1" destOrd="0" presId="urn:microsoft.com/office/officeart/2005/8/layout/vList5"/>
    <dgm:cxn modelId="{C55FD509-54D4-43FD-B8CF-A0E423CECDEA}" type="presParOf" srcId="{AFB82B50-1D6F-422B-914B-2B522EE6D8DD}" destId="{A0998586-4319-48DE-8010-259836440D1F}" srcOrd="3" destOrd="0" presId="urn:microsoft.com/office/officeart/2005/8/layout/vList5"/>
    <dgm:cxn modelId="{B6F701C3-55A8-4AA2-9ED4-B19F677EF07A}" type="presParOf" srcId="{AFB82B50-1D6F-422B-914B-2B522EE6D8DD}" destId="{97527036-AC7B-49AF-A399-E18288EEC2FF}" srcOrd="4" destOrd="0" presId="urn:microsoft.com/office/officeart/2005/8/layout/vList5"/>
    <dgm:cxn modelId="{24DAA2CD-846A-4AD4-8EF7-BA4EC5DEB60B}" type="presParOf" srcId="{97527036-AC7B-49AF-A399-E18288EEC2FF}" destId="{125666EA-8EC7-4BCA-B42B-6DFCA9ABE386}" srcOrd="0" destOrd="0" presId="urn:microsoft.com/office/officeart/2005/8/layout/vList5"/>
    <dgm:cxn modelId="{BCAFF142-442F-48F8-8EA3-304A324EBF63}" type="presParOf" srcId="{97527036-AC7B-49AF-A399-E18288EEC2FF}" destId="{89762C3C-06E9-4A02-88C9-C01DDDA913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1CF854-2018-4076-B669-720FF4D5EB35}"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n-US"/>
        </a:p>
      </dgm:t>
    </dgm:pt>
    <dgm:pt modelId="{BB2050C4-D415-426F-944F-4593ACC58867}">
      <dgm:prSet phldrT="[Text]"/>
      <dgm:spPr/>
      <dgm:t>
        <a:bodyPr/>
        <a:lstStyle/>
        <a:p>
          <a:r>
            <a:rPr lang="en-US" dirty="0" smtClean="0"/>
            <a:t>Identify Methods </a:t>
          </a:r>
        </a:p>
        <a:p>
          <a:r>
            <a:rPr lang="en-US" dirty="0" smtClean="0"/>
            <a:t>Gaps</a:t>
          </a:r>
          <a:endParaRPr lang="en-US" dirty="0"/>
        </a:p>
      </dgm:t>
    </dgm:pt>
    <dgm:pt modelId="{F85577FF-036A-40E5-A842-2C6C394BD50B}" type="parTrans" cxnId="{3EA53824-20C5-481E-BEEF-046E90470DE7}">
      <dgm:prSet/>
      <dgm:spPr/>
      <dgm:t>
        <a:bodyPr/>
        <a:lstStyle/>
        <a:p>
          <a:endParaRPr lang="en-US"/>
        </a:p>
      </dgm:t>
    </dgm:pt>
    <dgm:pt modelId="{5F42E845-600E-4E1E-BEE2-7171F6DAC7CA}" type="sibTrans" cxnId="{3EA53824-20C5-481E-BEEF-046E90470DE7}">
      <dgm:prSet/>
      <dgm:spPr/>
      <dgm:t>
        <a:bodyPr/>
        <a:lstStyle/>
        <a:p>
          <a:endParaRPr lang="en-US"/>
        </a:p>
      </dgm:t>
    </dgm:pt>
    <dgm:pt modelId="{9F4F6AD6-BE4E-4ED1-A7E8-1945436B1F02}">
      <dgm:prSet phldrT="[Text]" custT="1"/>
      <dgm:spPr/>
      <dgm:t>
        <a:bodyPr/>
        <a:lstStyle/>
        <a:p>
          <a:r>
            <a:rPr lang="en-US" sz="2300" b="1" dirty="0" smtClean="0">
              <a:effectLst/>
            </a:rPr>
            <a:t>Identify </a:t>
          </a:r>
          <a:r>
            <a:rPr lang="en-US" sz="2300" dirty="0" smtClean="0">
              <a:effectLst/>
            </a:rPr>
            <a:t>methodological gaps relevant to the conduct of PCOR</a:t>
          </a:r>
          <a:endParaRPr lang="en-US" sz="2300" dirty="0">
            <a:effectLst/>
          </a:endParaRPr>
        </a:p>
      </dgm:t>
    </dgm:pt>
    <dgm:pt modelId="{B1F27EDD-4565-4D4B-9F0C-AAF28BB1EB81}" type="parTrans" cxnId="{9A742E94-A534-40EF-85ED-CF9E53E82A12}">
      <dgm:prSet/>
      <dgm:spPr/>
      <dgm:t>
        <a:bodyPr/>
        <a:lstStyle/>
        <a:p>
          <a:endParaRPr lang="en-US"/>
        </a:p>
      </dgm:t>
    </dgm:pt>
    <dgm:pt modelId="{844888B0-9317-4D60-BBB8-9CB1CE3FB9C3}" type="sibTrans" cxnId="{9A742E94-A534-40EF-85ED-CF9E53E82A12}">
      <dgm:prSet/>
      <dgm:spPr/>
      <dgm:t>
        <a:bodyPr/>
        <a:lstStyle/>
        <a:p>
          <a:endParaRPr lang="en-US"/>
        </a:p>
      </dgm:t>
    </dgm:pt>
    <dgm:pt modelId="{A9827E62-57CF-477A-9FD4-6C3A6CF3091A}">
      <dgm:prSet phldrT="[Text]"/>
      <dgm:spPr/>
      <dgm:t>
        <a:bodyPr/>
        <a:lstStyle/>
        <a:p>
          <a:r>
            <a:rPr lang="en-US" dirty="0" smtClean="0"/>
            <a:t>Fund Research</a:t>
          </a:r>
          <a:endParaRPr lang="en-US" dirty="0"/>
        </a:p>
      </dgm:t>
    </dgm:pt>
    <dgm:pt modelId="{25854C9C-2516-4A9B-9BCC-CF4A14B38C13}" type="parTrans" cxnId="{99A5049A-0B53-452C-ABDA-6D9F4679A77D}">
      <dgm:prSet/>
      <dgm:spPr/>
      <dgm:t>
        <a:bodyPr/>
        <a:lstStyle/>
        <a:p>
          <a:endParaRPr lang="en-US"/>
        </a:p>
      </dgm:t>
    </dgm:pt>
    <dgm:pt modelId="{EBA69988-CFC6-4FE3-96DA-2F15775EE70A}" type="sibTrans" cxnId="{99A5049A-0B53-452C-ABDA-6D9F4679A77D}">
      <dgm:prSet/>
      <dgm:spPr/>
      <dgm:t>
        <a:bodyPr/>
        <a:lstStyle/>
        <a:p>
          <a:endParaRPr lang="en-US"/>
        </a:p>
      </dgm:t>
    </dgm:pt>
    <dgm:pt modelId="{5970F3A5-AF25-481B-BC39-DA5204DB71DB}">
      <dgm:prSet phldrT="[Text]"/>
      <dgm:spPr/>
      <dgm:t>
        <a:bodyPr/>
        <a:lstStyle/>
        <a:p>
          <a:r>
            <a:rPr lang="en-US" b="1" dirty="0" smtClean="0">
              <a:effectLst/>
              <a:latin typeface="Calibri" panose="020F0502020204030204" pitchFamily="34" charset="0"/>
              <a:cs typeface="Calibri" panose="020F0502020204030204" pitchFamily="34" charset="0"/>
            </a:rPr>
            <a:t>Fund high impact studies </a:t>
          </a:r>
          <a:r>
            <a:rPr lang="en-US" dirty="0" smtClean="0">
              <a:effectLst/>
              <a:latin typeface="Calibri" panose="020F0502020204030204" pitchFamily="34" charset="0"/>
              <a:cs typeface="Calibri" panose="020F0502020204030204" pitchFamily="34" charset="0"/>
            </a:rPr>
            <a:t>which address gaps in methodological research</a:t>
          </a:r>
          <a:endParaRPr lang="en-US" dirty="0">
            <a:effectLst/>
          </a:endParaRPr>
        </a:p>
      </dgm:t>
    </dgm:pt>
    <dgm:pt modelId="{554871B9-11D0-488E-AC4C-ECB9FA11C01A}" type="parTrans" cxnId="{67AF0061-44A8-482F-A298-1189F4C97183}">
      <dgm:prSet/>
      <dgm:spPr/>
      <dgm:t>
        <a:bodyPr/>
        <a:lstStyle/>
        <a:p>
          <a:endParaRPr lang="en-US"/>
        </a:p>
      </dgm:t>
    </dgm:pt>
    <dgm:pt modelId="{E2DAD8D4-B3D7-4CB2-923D-6578ABF87C98}" type="sibTrans" cxnId="{67AF0061-44A8-482F-A298-1189F4C97183}">
      <dgm:prSet/>
      <dgm:spPr/>
      <dgm:t>
        <a:bodyPr/>
        <a:lstStyle/>
        <a:p>
          <a:endParaRPr lang="en-US"/>
        </a:p>
      </dgm:t>
    </dgm:pt>
    <dgm:pt modelId="{E3F681E5-074E-4311-94A3-8837B11B4117}">
      <dgm:prSet phldrT="[Text]"/>
      <dgm:spPr/>
      <dgm:t>
        <a:bodyPr/>
        <a:lstStyle/>
        <a:p>
          <a:r>
            <a:rPr lang="en-US" dirty="0" smtClean="0"/>
            <a:t>Disseminate Promising/Best Practices</a:t>
          </a:r>
          <a:endParaRPr lang="en-US" dirty="0"/>
        </a:p>
      </dgm:t>
    </dgm:pt>
    <dgm:pt modelId="{9FE8347F-730A-4EDE-8697-5C866CF15007}" type="parTrans" cxnId="{CA8709EF-E022-4083-BE8B-2FA130D65FBA}">
      <dgm:prSet/>
      <dgm:spPr/>
      <dgm:t>
        <a:bodyPr/>
        <a:lstStyle/>
        <a:p>
          <a:endParaRPr lang="en-US"/>
        </a:p>
      </dgm:t>
    </dgm:pt>
    <dgm:pt modelId="{2D752105-DA0B-4CF9-AF53-46D40B285F91}" type="sibTrans" cxnId="{CA8709EF-E022-4083-BE8B-2FA130D65FBA}">
      <dgm:prSet/>
      <dgm:spPr/>
      <dgm:t>
        <a:bodyPr/>
        <a:lstStyle/>
        <a:p>
          <a:endParaRPr lang="en-US"/>
        </a:p>
      </dgm:t>
    </dgm:pt>
    <dgm:pt modelId="{FEA972EB-6DD6-40A4-8CD8-B48D0A25FDA1}">
      <dgm:prSet phldrT="[Text]"/>
      <dgm:spPr/>
      <dgm:t>
        <a:bodyPr/>
        <a:lstStyle/>
        <a:p>
          <a:r>
            <a:rPr lang="en-US" b="1" dirty="0" smtClean="0">
              <a:latin typeface="Calibri" panose="020F0502020204030204" pitchFamily="34" charset="0"/>
              <a:cs typeface="Calibri" panose="020F0502020204030204" pitchFamily="34" charset="0"/>
            </a:rPr>
            <a:t>Disseminate</a:t>
          </a:r>
          <a:r>
            <a:rPr lang="en-US" dirty="0" smtClean="0">
              <a:latin typeface="Calibri" panose="020F0502020204030204" pitchFamily="34" charset="0"/>
              <a:cs typeface="Calibri" panose="020F0502020204030204" pitchFamily="34" charset="0"/>
            </a:rPr>
            <a:t> and facilitate the adoption of </a:t>
          </a:r>
          <a:r>
            <a:rPr lang="en-US" b="1" dirty="0" smtClean="0">
              <a:latin typeface="Calibri" panose="020F0502020204030204" pitchFamily="34" charset="0"/>
              <a:cs typeface="Calibri" panose="020F0502020204030204" pitchFamily="34" charset="0"/>
            </a:rPr>
            <a:t>new methods </a:t>
          </a:r>
          <a:r>
            <a:rPr lang="en-US" dirty="0" smtClean="0">
              <a:latin typeface="Calibri" panose="020F0502020204030204" pitchFamily="34" charset="0"/>
              <a:cs typeface="Calibri" panose="020F0502020204030204" pitchFamily="34" charset="0"/>
            </a:rPr>
            <a:t>to improve the conduct of PCOR</a:t>
          </a:r>
          <a:endParaRPr lang="en-US" dirty="0"/>
        </a:p>
      </dgm:t>
    </dgm:pt>
    <dgm:pt modelId="{509DAACF-273C-42B9-B1F4-9A696A44615A}" type="parTrans" cxnId="{0CEAEA0C-8935-424E-BFCC-D8021A55691D}">
      <dgm:prSet/>
      <dgm:spPr/>
      <dgm:t>
        <a:bodyPr/>
        <a:lstStyle/>
        <a:p>
          <a:endParaRPr lang="en-US"/>
        </a:p>
      </dgm:t>
    </dgm:pt>
    <dgm:pt modelId="{61C40255-6369-4389-BC2B-D4731D4BC406}" type="sibTrans" cxnId="{0CEAEA0C-8935-424E-BFCC-D8021A55691D}">
      <dgm:prSet/>
      <dgm:spPr/>
      <dgm:t>
        <a:bodyPr/>
        <a:lstStyle/>
        <a:p>
          <a:endParaRPr lang="en-US"/>
        </a:p>
      </dgm:t>
    </dgm:pt>
    <dgm:pt modelId="{AFB82B50-1D6F-422B-914B-2B522EE6D8DD}" type="pres">
      <dgm:prSet presAssocID="{B11CF854-2018-4076-B669-720FF4D5EB35}" presName="Name0" presStyleCnt="0">
        <dgm:presLayoutVars>
          <dgm:dir/>
          <dgm:animLvl val="lvl"/>
          <dgm:resizeHandles val="exact"/>
        </dgm:presLayoutVars>
      </dgm:prSet>
      <dgm:spPr/>
      <dgm:t>
        <a:bodyPr/>
        <a:lstStyle/>
        <a:p>
          <a:endParaRPr lang="en-US"/>
        </a:p>
      </dgm:t>
    </dgm:pt>
    <dgm:pt modelId="{D2A93609-9646-470C-A366-E45F0DAC352A}" type="pres">
      <dgm:prSet presAssocID="{BB2050C4-D415-426F-944F-4593ACC58867}" presName="linNode" presStyleCnt="0"/>
      <dgm:spPr/>
      <dgm:t>
        <a:bodyPr/>
        <a:lstStyle/>
        <a:p>
          <a:endParaRPr lang="en-US"/>
        </a:p>
      </dgm:t>
    </dgm:pt>
    <dgm:pt modelId="{90067133-7AA8-4C3A-A209-8CAE5B1A5358}" type="pres">
      <dgm:prSet presAssocID="{BB2050C4-D415-426F-944F-4593ACC58867}" presName="parentText" presStyleLbl="node1" presStyleIdx="0" presStyleCnt="3">
        <dgm:presLayoutVars>
          <dgm:chMax val="1"/>
          <dgm:bulletEnabled val="1"/>
        </dgm:presLayoutVars>
      </dgm:prSet>
      <dgm:spPr/>
      <dgm:t>
        <a:bodyPr/>
        <a:lstStyle/>
        <a:p>
          <a:endParaRPr lang="en-US"/>
        </a:p>
      </dgm:t>
    </dgm:pt>
    <dgm:pt modelId="{380AB93D-A1E4-4052-AE70-A486478CB40D}" type="pres">
      <dgm:prSet presAssocID="{BB2050C4-D415-426F-944F-4593ACC58867}" presName="descendantText" presStyleLbl="alignAccFollowNode1" presStyleIdx="0" presStyleCnt="3">
        <dgm:presLayoutVars>
          <dgm:bulletEnabled val="1"/>
        </dgm:presLayoutVars>
      </dgm:prSet>
      <dgm:spPr/>
      <dgm:t>
        <a:bodyPr/>
        <a:lstStyle/>
        <a:p>
          <a:endParaRPr lang="en-US"/>
        </a:p>
      </dgm:t>
    </dgm:pt>
    <dgm:pt modelId="{DFE2CBA9-0813-4E2D-9120-1A0552CB1A6D}" type="pres">
      <dgm:prSet presAssocID="{5F42E845-600E-4E1E-BEE2-7171F6DAC7CA}" presName="sp" presStyleCnt="0"/>
      <dgm:spPr/>
      <dgm:t>
        <a:bodyPr/>
        <a:lstStyle/>
        <a:p>
          <a:endParaRPr lang="en-US"/>
        </a:p>
      </dgm:t>
    </dgm:pt>
    <dgm:pt modelId="{012AC2EB-D271-4CFC-8FA9-D66E111B2ABC}" type="pres">
      <dgm:prSet presAssocID="{A9827E62-57CF-477A-9FD4-6C3A6CF3091A}" presName="linNode" presStyleCnt="0"/>
      <dgm:spPr/>
      <dgm:t>
        <a:bodyPr/>
        <a:lstStyle/>
        <a:p>
          <a:endParaRPr lang="en-US"/>
        </a:p>
      </dgm:t>
    </dgm:pt>
    <dgm:pt modelId="{9C08CB6D-1DC1-4904-A65C-F60453BC0FB0}" type="pres">
      <dgm:prSet presAssocID="{A9827E62-57CF-477A-9FD4-6C3A6CF3091A}" presName="parentText" presStyleLbl="node1" presStyleIdx="1" presStyleCnt="3">
        <dgm:presLayoutVars>
          <dgm:chMax val="1"/>
          <dgm:bulletEnabled val="1"/>
        </dgm:presLayoutVars>
      </dgm:prSet>
      <dgm:spPr/>
      <dgm:t>
        <a:bodyPr/>
        <a:lstStyle/>
        <a:p>
          <a:endParaRPr lang="en-US"/>
        </a:p>
      </dgm:t>
    </dgm:pt>
    <dgm:pt modelId="{9B58A945-9E60-427B-B7C6-CB6A2303DD34}" type="pres">
      <dgm:prSet presAssocID="{A9827E62-57CF-477A-9FD4-6C3A6CF3091A}" presName="descendantText" presStyleLbl="alignAccFollowNode1" presStyleIdx="1" presStyleCnt="3">
        <dgm:presLayoutVars>
          <dgm:bulletEnabled val="1"/>
        </dgm:presLayoutVars>
      </dgm:prSet>
      <dgm:spPr/>
      <dgm:t>
        <a:bodyPr/>
        <a:lstStyle/>
        <a:p>
          <a:endParaRPr lang="en-US"/>
        </a:p>
      </dgm:t>
    </dgm:pt>
    <dgm:pt modelId="{A0998586-4319-48DE-8010-259836440D1F}" type="pres">
      <dgm:prSet presAssocID="{EBA69988-CFC6-4FE3-96DA-2F15775EE70A}" presName="sp" presStyleCnt="0"/>
      <dgm:spPr/>
      <dgm:t>
        <a:bodyPr/>
        <a:lstStyle/>
        <a:p>
          <a:endParaRPr lang="en-US"/>
        </a:p>
      </dgm:t>
    </dgm:pt>
    <dgm:pt modelId="{97527036-AC7B-49AF-A399-E18288EEC2FF}" type="pres">
      <dgm:prSet presAssocID="{E3F681E5-074E-4311-94A3-8837B11B4117}" presName="linNode" presStyleCnt="0"/>
      <dgm:spPr/>
      <dgm:t>
        <a:bodyPr/>
        <a:lstStyle/>
        <a:p>
          <a:endParaRPr lang="en-US"/>
        </a:p>
      </dgm:t>
    </dgm:pt>
    <dgm:pt modelId="{125666EA-8EC7-4BCA-B42B-6DFCA9ABE386}" type="pres">
      <dgm:prSet presAssocID="{E3F681E5-074E-4311-94A3-8837B11B4117}" presName="parentText" presStyleLbl="node1" presStyleIdx="2" presStyleCnt="3">
        <dgm:presLayoutVars>
          <dgm:chMax val="1"/>
          <dgm:bulletEnabled val="1"/>
        </dgm:presLayoutVars>
      </dgm:prSet>
      <dgm:spPr/>
      <dgm:t>
        <a:bodyPr/>
        <a:lstStyle/>
        <a:p>
          <a:endParaRPr lang="en-US"/>
        </a:p>
      </dgm:t>
    </dgm:pt>
    <dgm:pt modelId="{89762C3C-06E9-4A02-88C9-C01DDDA9137F}" type="pres">
      <dgm:prSet presAssocID="{E3F681E5-074E-4311-94A3-8837B11B4117}" presName="descendantText" presStyleLbl="alignAccFollowNode1" presStyleIdx="2" presStyleCnt="3">
        <dgm:presLayoutVars>
          <dgm:bulletEnabled val="1"/>
        </dgm:presLayoutVars>
      </dgm:prSet>
      <dgm:spPr/>
      <dgm:t>
        <a:bodyPr/>
        <a:lstStyle/>
        <a:p>
          <a:endParaRPr lang="en-US"/>
        </a:p>
      </dgm:t>
    </dgm:pt>
  </dgm:ptLst>
  <dgm:cxnLst>
    <dgm:cxn modelId="{592A45C4-8011-416A-8394-0B8F94A46984}" type="presOf" srcId="{BB2050C4-D415-426F-944F-4593ACC58867}" destId="{90067133-7AA8-4C3A-A209-8CAE5B1A5358}" srcOrd="0" destOrd="0" presId="urn:microsoft.com/office/officeart/2005/8/layout/vList5"/>
    <dgm:cxn modelId="{9A742E94-A534-40EF-85ED-CF9E53E82A12}" srcId="{BB2050C4-D415-426F-944F-4593ACC58867}" destId="{9F4F6AD6-BE4E-4ED1-A7E8-1945436B1F02}" srcOrd="0" destOrd="0" parTransId="{B1F27EDD-4565-4D4B-9F0C-AAF28BB1EB81}" sibTransId="{844888B0-9317-4D60-BBB8-9CB1CE3FB9C3}"/>
    <dgm:cxn modelId="{0CEAEA0C-8935-424E-BFCC-D8021A55691D}" srcId="{E3F681E5-074E-4311-94A3-8837B11B4117}" destId="{FEA972EB-6DD6-40A4-8CD8-B48D0A25FDA1}" srcOrd="0" destOrd="0" parTransId="{509DAACF-273C-42B9-B1F4-9A696A44615A}" sibTransId="{61C40255-6369-4389-BC2B-D4731D4BC406}"/>
    <dgm:cxn modelId="{AEE022D6-9696-44C1-9388-CFCB462188B0}" type="presOf" srcId="{9F4F6AD6-BE4E-4ED1-A7E8-1945436B1F02}" destId="{380AB93D-A1E4-4052-AE70-A486478CB40D}" srcOrd="0" destOrd="0" presId="urn:microsoft.com/office/officeart/2005/8/layout/vList5"/>
    <dgm:cxn modelId="{4E41C478-9B7A-4E09-854F-F50A50416104}" type="presOf" srcId="{B11CF854-2018-4076-B669-720FF4D5EB35}" destId="{AFB82B50-1D6F-422B-914B-2B522EE6D8DD}" srcOrd="0" destOrd="0" presId="urn:microsoft.com/office/officeart/2005/8/layout/vList5"/>
    <dgm:cxn modelId="{67AF0061-44A8-482F-A298-1189F4C97183}" srcId="{A9827E62-57CF-477A-9FD4-6C3A6CF3091A}" destId="{5970F3A5-AF25-481B-BC39-DA5204DB71DB}" srcOrd="0" destOrd="0" parTransId="{554871B9-11D0-488E-AC4C-ECB9FA11C01A}" sibTransId="{E2DAD8D4-B3D7-4CB2-923D-6578ABF87C98}"/>
    <dgm:cxn modelId="{3EA53824-20C5-481E-BEEF-046E90470DE7}" srcId="{B11CF854-2018-4076-B669-720FF4D5EB35}" destId="{BB2050C4-D415-426F-944F-4593ACC58867}" srcOrd="0" destOrd="0" parTransId="{F85577FF-036A-40E5-A842-2C6C394BD50B}" sibTransId="{5F42E845-600E-4E1E-BEE2-7171F6DAC7CA}"/>
    <dgm:cxn modelId="{3792BC34-62AC-4F27-9636-7CBB39D120E8}" type="presOf" srcId="{5970F3A5-AF25-481B-BC39-DA5204DB71DB}" destId="{9B58A945-9E60-427B-B7C6-CB6A2303DD34}" srcOrd="0" destOrd="0" presId="urn:microsoft.com/office/officeart/2005/8/layout/vList5"/>
    <dgm:cxn modelId="{9A21A7CC-D68E-4B2F-ADD6-FC7BA28F4678}" type="presOf" srcId="{A9827E62-57CF-477A-9FD4-6C3A6CF3091A}" destId="{9C08CB6D-1DC1-4904-A65C-F60453BC0FB0}" srcOrd="0" destOrd="0" presId="urn:microsoft.com/office/officeart/2005/8/layout/vList5"/>
    <dgm:cxn modelId="{6AFFDE5E-DF2F-4A4D-A157-56FC34350062}" type="presOf" srcId="{FEA972EB-6DD6-40A4-8CD8-B48D0A25FDA1}" destId="{89762C3C-06E9-4A02-88C9-C01DDDA9137F}" srcOrd="0" destOrd="0" presId="urn:microsoft.com/office/officeart/2005/8/layout/vList5"/>
    <dgm:cxn modelId="{CA8709EF-E022-4083-BE8B-2FA130D65FBA}" srcId="{B11CF854-2018-4076-B669-720FF4D5EB35}" destId="{E3F681E5-074E-4311-94A3-8837B11B4117}" srcOrd="2" destOrd="0" parTransId="{9FE8347F-730A-4EDE-8697-5C866CF15007}" sibTransId="{2D752105-DA0B-4CF9-AF53-46D40B285F91}"/>
    <dgm:cxn modelId="{99A5049A-0B53-452C-ABDA-6D9F4679A77D}" srcId="{B11CF854-2018-4076-B669-720FF4D5EB35}" destId="{A9827E62-57CF-477A-9FD4-6C3A6CF3091A}" srcOrd="1" destOrd="0" parTransId="{25854C9C-2516-4A9B-9BCC-CF4A14B38C13}" sibTransId="{EBA69988-CFC6-4FE3-96DA-2F15775EE70A}"/>
    <dgm:cxn modelId="{4315CE80-D103-4E5C-8F13-E8E39CB7EB46}" type="presOf" srcId="{E3F681E5-074E-4311-94A3-8837B11B4117}" destId="{125666EA-8EC7-4BCA-B42B-6DFCA9ABE386}" srcOrd="0" destOrd="0" presId="urn:microsoft.com/office/officeart/2005/8/layout/vList5"/>
    <dgm:cxn modelId="{52F3CD77-8E73-4BF5-96F2-A5160462AA25}" type="presParOf" srcId="{AFB82B50-1D6F-422B-914B-2B522EE6D8DD}" destId="{D2A93609-9646-470C-A366-E45F0DAC352A}" srcOrd="0" destOrd="0" presId="urn:microsoft.com/office/officeart/2005/8/layout/vList5"/>
    <dgm:cxn modelId="{38CA7F9D-1031-4E18-A73F-2359DD594D8A}" type="presParOf" srcId="{D2A93609-9646-470C-A366-E45F0DAC352A}" destId="{90067133-7AA8-4C3A-A209-8CAE5B1A5358}" srcOrd="0" destOrd="0" presId="urn:microsoft.com/office/officeart/2005/8/layout/vList5"/>
    <dgm:cxn modelId="{9A979D0A-2008-43C1-BEFD-AE79C212D688}" type="presParOf" srcId="{D2A93609-9646-470C-A366-E45F0DAC352A}" destId="{380AB93D-A1E4-4052-AE70-A486478CB40D}" srcOrd="1" destOrd="0" presId="urn:microsoft.com/office/officeart/2005/8/layout/vList5"/>
    <dgm:cxn modelId="{819C6B59-219F-4FCF-B658-5B522A2B6592}" type="presParOf" srcId="{AFB82B50-1D6F-422B-914B-2B522EE6D8DD}" destId="{DFE2CBA9-0813-4E2D-9120-1A0552CB1A6D}" srcOrd="1" destOrd="0" presId="urn:microsoft.com/office/officeart/2005/8/layout/vList5"/>
    <dgm:cxn modelId="{DF5896A4-3438-4AC1-A467-448AFFB3E8E1}" type="presParOf" srcId="{AFB82B50-1D6F-422B-914B-2B522EE6D8DD}" destId="{012AC2EB-D271-4CFC-8FA9-D66E111B2ABC}" srcOrd="2" destOrd="0" presId="urn:microsoft.com/office/officeart/2005/8/layout/vList5"/>
    <dgm:cxn modelId="{45EBED8F-E58D-46C7-8C9A-31AC9EE740E6}" type="presParOf" srcId="{012AC2EB-D271-4CFC-8FA9-D66E111B2ABC}" destId="{9C08CB6D-1DC1-4904-A65C-F60453BC0FB0}" srcOrd="0" destOrd="0" presId="urn:microsoft.com/office/officeart/2005/8/layout/vList5"/>
    <dgm:cxn modelId="{5E97C7D4-F6B2-4C45-808B-E56B0B8BADC8}" type="presParOf" srcId="{012AC2EB-D271-4CFC-8FA9-D66E111B2ABC}" destId="{9B58A945-9E60-427B-B7C6-CB6A2303DD34}" srcOrd="1" destOrd="0" presId="urn:microsoft.com/office/officeart/2005/8/layout/vList5"/>
    <dgm:cxn modelId="{4792C271-2E52-4D83-8F7F-607A874B8A08}" type="presParOf" srcId="{AFB82B50-1D6F-422B-914B-2B522EE6D8DD}" destId="{A0998586-4319-48DE-8010-259836440D1F}" srcOrd="3" destOrd="0" presId="urn:microsoft.com/office/officeart/2005/8/layout/vList5"/>
    <dgm:cxn modelId="{E160C83E-FA6B-458B-A5C6-CE4DA6BB6B7B}" type="presParOf" srcId="{AFB82B50-1D6F-422B-914B-2B522EE6D8DD}" destId="{97527036-AC7B-49AF-A399-E18288EEC2FF}" srcOrd="4" destOrd="0" presId="urn:microsoft.com/office/officeart/2005/8/layout/vList5"/>
    <dgm:cxn modelId="{5FF95F3A-F200-46C1-B732-1383B3CAD54D}" type="presParOf" srcId="{97527036-AC7B-49AF-A399-E18288EEC2FF}" destId="{125666EA-8EC7-4BCA-B42B-6DFCA9ABE386}" srcOrd="0" destOrd="0" presId="urn:microsoft.com/office/officeart/2005/8/layout/vList5"/>
    <dgm:cxn modelId="{FB43C2A4-B457-4587-9E6F-CA53242589CC}" type="presParOf" srcId="{97527036-AC7B-49AF-A399-E18288EEC2FF}" destId="{89762C3C-06E9-4A02-88C9-C01DDDA913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AB93D-A1E4-4052-AE70-A486478CB40D}">
      <dsp:nvSpPr>
        <dsp:cNvPr id="0" name=""/>
        <dsp:cNvSpPr/>
      </dsp:nvSpPr>
      <dsp:spPr>
        <a:xfrm rot="5400000">
          <a:off x="5317917" y="-2041161"/>
          <a:ext cx="1178212" cy="5559552"/>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smtClean="0">
              <a:effectLst/>
              <a:latin typeface="+mn-lt"/>
              <a:cs typeface="Arial"/>
            </a:rPr>
            <a:t>PCORI was created to support research that provides high-integrity, evidence-based information to patients, clinicians, and the broader healthcare community.</a:t>
          </a:r>
          <a:endParaRPr lang="en-US" sz="1800" b="0" kern="1200" dirty="0">
            <a:effectLst/>
            <a:latin typeface="+mn-lt"/>
            <a:cs typeface="Arial"/>
          </a:endParaRPr>
        </a:p>
      </dsp:txBody>
      <dsp:txXfrm rot="-5400000">
        <a:off x="3127247" y="207025"/>
        <a:ext cx="5502036" cy="1063180"/>
      </dsp:txXfrm>
    </dsp:sp>
    <dsp:sp modelId="{90067133-7AA8-4C3A-A209-8CAE5B1A5358}">
      <dsp:nvSpPr>
        <dsp:cNvPr id="0" name=""/>
        <dsp:cNvSpPr/>
      </dsp:nvSpPr>
      <dsp:spPr>
        <a:xfrm>
          <a:off x="0" y="2231"/>
          <a:ext cx="3127248" cy="147276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latin typeface="+mn-lt"/>
              <a:cs typeface="Arial"/>
            </a:rPr>
            <a:t>PCORI’s Mission</a:t>
          </a:r>
          <a:endParaRPr lang="en-US" sz="2800" kern="1200" dirty="0">
            <a:latin typeface="+mn-lt"/>
            <a:cs typeface="Arial"/>
          </a:endParaRPr>
        </a:p>
      </dsp:txBody>
      <dsp:txXfrm>
        <a:off x="71895" y="74126"/>
        <a:ext cx="2983458" cy="1328976"/>
      </dsp:txXfrm>
    </dsp:sp>
    <dsp:sp modelId="{9B58A945-9E60-427B-B7C6-CB6A2303DD34}">
      <dsp:nvSpPr>
        <dsp:cNvPr id="0" name=""/>
        <dsp:cNvSpPr/>
      </dsp:nvSpPr>
      <dsp:spPr>
        <a:xfrm rot="5400000">
          <a:off x="5317917" y="-494757"/>
          <a:ext cx="1178212" cy="5559552"/>
        </a:xfrm>
        <a:prstGeom prst="round2Same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smtClean="0">
              <a:latin typeface="+mn-lt"/>
              <a:cs typeface="Arial"/>
            </a:rPr>
            <a:t>Rigorous research methods are needed to produce relevant, trustworthy findings that can improve patients’ healthcare outcomes.</a:t>
          </a:r>
          <a:endParaRPr lang="en-US" sz="1800" b="0" kern="1200" dirty="0">
            <a:latin typeface="+mn-lt"/>
            <a:cs typeface="Arial"/>
          </a:endParaRPr>
        </a:p>
      </dsp:txBody>
      <dsp:txXfrm rot="-5400000">
        <a:off x="3127247" y="1753429"/>
        <a:ext cx="5502036" cy="1063180"/>
      </dsp:txXfrm>
    </dsp:sp>
    <dsp:sp modelId="{9C08CB6D-1DC1-4904-A65C-F60453BC0FB0}">
      <dsp:nvSpPr>
        <dsp:cNvPr id="0" name=""/>
        <dsp:cNvSpPr/>
      </dsp:nvSpPr>
      <dsp:spPr>
        <a:xfrm>
          <a:off x="0" y="1548635"/>
          <a:ext cx="3127248" cy="1472766"/>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latin typeface="+mn-lt"/>
              <a:cs typeface="Arial"/>
            </a:rPr>
            <a:t>Why Methods Matter</a:t>
          </a:r>
          <a:endParaRPr lang="en-US" sz="2800" kern="1200" dirty="0">
            <a:latin typeface="+mn-lt"/>
            <a:cs typeface="Arial"/>
          </a:endParaRPr>
        </a:p>
      </dsp:txBody>
      <dsp:txXfrm>
        <a:off x="71895" y="1620530"/>
        <a:ext cx="2983458" cy="1328976"/>
      </dsp:txXfrm>
    </dsp:sp>
    <dsp:sp modelId="{89762C3C-06E9-4A02-88C9-C01DDDA9137F}">
      <dsp:nvSpPr>
        <dsp:cNvPr id="0" name=""/>
        <dsp:cNvSpPr/>
      </dsp:nvSpPr>
      <dsp:spPr>
        <a:xfrm rot="5400000">
          <a:off x="5317917" y="1051647"/>
          <a:ext cx="1178212" cy="5559552"/>
        </a:xfrm>
        <a:prstGeom prst="round2Same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0" kern="1200" dirty="0" smtClean="0">
              <a:latin typeface="+mn-lt"/>
              <a:cs typeface="Arial"/>
            </a:rPr>
            <a:t>Methods include systematic processes, designs, tools, and techniques used to generate the evidence needed to answer questions about which healthcare options work best for particular patients.</a:t>
          </a:r>
          <a:endParaRPr lang="en-US" sz="1700" b="0" kern="1200" dirty="0">
            <a:latin typeface="+mn-lt"/>
            <a:cs typeface="Arial"/>
          </a:endParaRPr>
        </a:p>
      </dsp:txBody>
      <dsp:txXfrm rot="-5400000">
        <a:off x="3127247" y="3299833"/>
        <a:ext cx="5502036" cy="1063180"/>
      </dsp:txXfrm>
    </dsp:sp>
    <dsp:sp modelId="{125666EA-8EC7-4BCA-B42B-6DFCA9ABE386}">
      <dsp:nvSpPr>
        <dsp:cNvPr id="0" name=""/>
        <dsp:cNvSpPr/>
      </dsp:nvSpPr>
      <dsp:spPr>
        <a:xfrm>
          <a:off x="0" y="3095040"/>
          <a:ext cx="3127248" cy="1472766"/>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latin typeface="+mn-lt"/>
              <a:cs typeface="Arial"/>
            </a:rPr>
            <a:t>Methods for PCOR</a:t>
          </a:r>
          <a:endParaRPr lang="en-US" sz="2800" kern="1200" dirty="0">
            <a:latin typeface="+mn-lt"/>
            <a:cs typeface="Arial"/>
          </a:endParaRPr>
        </a:p>
      </dsp:txBody>
      <dsp:txXfrm>
        <a:off x="71895" y="3166935"/>
        <a:ext cx="2983458" cy="1328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AB93D-A1E4-4052-AE70-A486478CB40D}">
      <dsp:nvSpPr>
        <dsp:cNvPr id="0" name=""/>
        <dsp:cNvSpPr/>
      </dsp:nvSpPr>
      <dsp:spPr>
        <a:xfrm rot="5400000">
          <a:off x="5317917" y="-2041161"/>
          <a:ext cx="1178212" cy="5559552"/>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1" kern="1200" dirty="0" smtClean="0">
              <a:effectLst/>
            </a:rPr>
            <a:t>Identify </a:t>
          </a:r>
          <a:r>
            <a:rPr lang="en-US" sz="2300" kern="1200" dirty="0" smtClean="0">
              <a:effectLst/>
            </a:rPr>
            <a:t>methodological gaps relevant to the conduct of PCOR</a:t>
          </a:r>
          <a:endParaRPr lang="en-US" sz="2300" kern="1200" dirty="0">
            <a:effectLst/>
          </a:endParaRPr>
        </a:p>
      </dsp:txBody>
      <dsp:txXfrm rot="-5400000">
        <a:off x="3127247" y="207025"/>
        <a:ext cx="5502036" cy="1063180"/>
      </dsp:txXfrm>
    </dsp:sp>
    <dsp:sp modelId="{90067133-7AA8-4C3A-A209-8CAE5B1A5358}">
      <dsp:nvSpPr>
        <dsp:cNvPr id="0" name=""/>
        <dsp:cNvSpPr/>
      </dsp:nvSpPr>
      <dsp:spPr>
        <a:xfrm>
          <a:off x="0" y="2231"/>
          <a:ext cx="3127248" cy="147276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Identify Methods </a:t>
          </a:r>
        </a:p>
        <a:p>
          <a:pPr lvl="0" algn="ctr" defTabSz="1289050">
            <a:lnSpc>
              <a:spcPct val="90000"/>
            </a:lnSpc>
            <a:spcBef>
              <a:spcPct val="0"/>
            </a:spcBef>
            <a:spcAft>
              <a:spcPct val="35000"/>
            </a:spcAft>
          </a:pPr>
          <a:r>
            <a:rPr lang="en-US" sz="2900" kern="1200" dirty="0" smtClean="0"/>
            <a:t>Gaps</a:t>
          </a:r>
          <a:endParaRPr lang="en-US" sz="2900" kern="1200" dirty="0"/>
        </a:p>
      </dsp:txBody>
      <dsp:txXfrm>
        <a:off x="71895" y="74126"/>
        <a:ext cx="2983458" cy="1328976"/>
      </dsp:txXfrm>
    </dsp:sp>
    <dsp:sp modelId="{9B58A945-9E60-427B-B7C6-CB6A2303DD34}">
      <dsp:nvSpPr>
        <dsp:cNvPr id="0" name=""/>
        <dsp:cNvSpPr/>
      </dsp:nvSpPr>
      <dsp:spPr>
        <a:xfrm rot="5400000">
          <a:off x="5317917" y="-494757"/>
          <a:ext cx="1178212" cy="5559552"/>
        </a:xfrm>
        <a:prstGeom prst="round2SameRect">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1" kern="1200" dirty="0" smtClean="0">
              <a:effectLst/>
              <a:latin typeface="Calibri" panose="020F0502020204030204" pitchFamily="34" charset="0"/>
              <a:cs typeface="Calibri" panose="020F0502020204030204" pitchFamily="34" charset="0"/>
            </a:rPr>
            <a:t>Fund high impact studies </a:t>
          </a:r>
          <a:r>
            <a:rPr lang="en-US" sz="2300" kern="1200" dirty="0" smtClean="0">
              <a:effectLst/>
              <a:latin typeface="Calibri" panose="020F0502020204030204" pitchFamily="34" charset="0"/>
              <a:cs typeface="Calibri" panose="020F0502020204030204" pitchFamily="34" charset="0"/>
            </a:rPr>
            <a:t>which address gaps in methodological research</a:t>
          </a:r>
          <a:endParaRPr lang="en-US" sz="2300" kern="1200" dirty="0">
            <a:effectLst/>
          </a:endParaRPr>
        </a:p>
      </dsp:txBody>
      <dsp:txXfrm rot="-5400000">
        <a:off x="3127247" y="1753429"/>
        <a:ext cx="5502036" cy="1063180"/>
      </dsp:txXfrm>
    </dsp:sp>
    <dsp:sp modelId="{9C08CB6D-1DC1-4904-A65C-F60453BC0FB0}">
      <dsp:nvSpPr>
        <dsp:cNvPr id="0" name=""/>
        <dsp:cNvSpPr/>
      </dsp:nvSpPr>
      <dsp:spPr>
        <a:xfrm>
          <a:off x="0" y="1548635"/>
          <a:ext cx="3127248" cy="1472766"/>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Fund Research</a:t>
          </a:r>
          <a:endParaRPr lang="en-US" sz="2900" kern="1200" dirty="0"/>
        </a:p>
      </dsp:txBody>
      <dsp:txXfrm>
        <a:off x="71895" y="1620530"/>
        <a:ext cx="2983458" cy="1328976"/>
      </dsp:txXfrm>
    </dsp:sp>
    <dsp:sp modelId="{89762C3C-06E9-4A02-88C9-C01DDDA9137F}">
      <dsp:nvSpPr>
        <dsp:cNvPr id="0" name=""/>
        <dsp:cNvSpPr/>
      </dsp:nvSpPr>
      <dsp:spPr>
        <a:xfrm rot="5400000">
          <a:off x="5317917" y="1051647"/>
          <a:ext cx="1178212" cy="5559552"/>
        </a:xfrm>
        <a:prstGeom prst="round2Same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1" kern="1200" dirty="0" smtClean="0">
              <a:latin typeface="Calibri" panose="020F0502020204030204" pitchFamily="34" charset="0"/>
              <a:cs typeface="Calibri" panose="020F0502020204030204" pitchFamily="34" charset="0"/>
            </a:rPr>
            <a:t>Disseminate</a:t>
          </a:r>
          <a:r>
            <a:rPr lang="en-US" sz="2300" kern="1200" dirty="0" smtClean="0">
              <a:latin typeface="Calibri" panose="020F0502020204030204" pitchFamily="34" charset="0"/>
              <a:cs typeface="Calibri" panose="020F0502020204030204" pitchFamily="34" charset="0"/>
            </a:rPr>
            <a:t> and facilitate the adoption of </a:t>
          </a:r>
          <a:r>
            <a:rPr lang="en-US" sz="2300" b="1" kern="1200" dirty="0" smtClean="0">
              <a:latin typeface="Calibri" panose="020F0502020204030204" pitchFamily="34" charset="0"/>
              <a:cs typeface="Calibri" panose="020F0502020204030204" pitchFamily="34" charset="0"/>
            </a:rPr>
            <a:t>new methods </a:t>
          </a:r>
          <a:r>
            <a:rPr lang="en-US" sz="2300" kern="1200" dirty="0" smtClean="0">
              <a:latin typeface="Calibri" panose="020F0502020204030204" pitchFamily="34" charset="0"/>
              <a:cs typeface="Calibri" panose="020F0502020204030204" pitchFamily="34" charset="0"/>
            </a:rPr>
            <a:t>to improve the conduct of PCOR</a:t>
          </a:r>
          <a:endParaRPr lang="en-US" sz="2300" kern="1200" dirty="0"/>
        </a:p>
      </dsp:txBody>
      <dsp:txXfrm rot="-5400000">
        <a:off x="3127247" y="3299833"/>
        <a:ext cx="5502036" cy="1063180"/>
      </dsp:txXfrm>
    </dsp:sp>
    <dsp:sp modelId="{125666EA-8EC7-4BCA-B42B-6DFCA9ABE386}">
      <dsp:nvSpPr>
        <dsp:cNvPr id="0" name=""/>
        <dsp:cNvSpPr/>
      </dsp:nvSpPr>
      <dsp:spPr>
        <a:xfrm>
          <a:off x="0" y="3095040"/>
          <a:ext cx="3127248" cy="147276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Disseminate Promising/Best Practices</a:t>
          </a:r>
          <a:endParaRPr lang="en-US" sz="2900" kern="1200" dirty="0"/>
        </a:p>
      </dsp:txBody>
      <dsp:txXfrm>
        <a:off x="71895" y="3166935"/>
        <a:ext cx="2983458" cy="132897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0170CC23-8500-C64A-9232-8D74E64ED338}" type="datetimeFigureOut">
              <a:rPr lang="en-US" smtClean="0"/>
              <a:t>2/26/2017</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9C977F0C-D0E0-4844-A815-60CEB2EC90DB}" type="slidenum">
              <a:rPr lang="en-US" smtClean="0"/>
              <a:t>‹#›</a:t>
            </a:fld>
            <a:endParaRPr lang="en-US" dirty="0"/>
          </a:p>
        </p:txBody>
      </p:sp>
    </p:spTree>
    <p:extLst>
      <p:ext uri="{BB962C8B-B14F-4D97-AF65-F5344CB8AC3E}">
        <p14:creationId xmlns:p14="http://schemas.microsoft.com/office/powerpoint/2010/main" val="454101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CF7071DF-0EF6-C94E-8BCB-7BCDB66336EA}" type="datetimeFigureOut">
              <a:rPr lang="en-US" smtClean="0"/>
              <a:t>2/26/2017</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648D466-8221-7841-8449-104F697AE527}" type="slidenum">
              <a:rPr lang="en-US" smtClean="0"/>
              <a:t>‹#›</a:t>
            </a:fld>
            <a:endParaRPr lang="en-US" dirty="0"/>
          </a:p>
        </p:txBody>
      </p:sp>
    </p:spTree>
    <p:extLst>
      <p:ext uri="{BB962C8B-B14F-4D97-AF65-F5344CB8AC3E}">
        <p14:creationId xmlns:p14="http://schemas.microsoft.com/office/powerpoint/2010/main" val="11420659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D19C9-B69A-4024-B22A-4050422C4FC1}" type="slidenum">
              <a:rPr lang="en-US" smtClean="0"/>
              <a:t>1</a:t>
            </a:fld>
            <a:endParaRPr lang="en-US" dirty="0"/>
          </a:p>
        </p:txBody>
      </p:sp>
    </p:spTree>
    <p:extLst>
      <p:ext uri="{BB962C8B-B14F-4D97-AF65-F5344CB8AC3E}">
        <p14:creationId xmlns:p14="http://schemas.microsoft.com/office/powerpoint/2010/main" val="2673333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endParaRPr lang="en-US" dirty="0"/>
          </a:p>
        </p:txBody>
      </p:sp>
      <p:sp>
        <p:nvSpPr>
          <p:cNvPr id="4" name="Slide Number Placeholder 3"/>
          <p:cNvSpPr>
            <a:spLocks noGrp="1"/>
          </p:cNvSpPr>
          <p:nvPr>
            <p:ph type="sldNum" sz="quarter" idx="10"/>
          </p:nvPr>
        </p:nvSpPr>
        <p:spPr/>
        <p:txBody>
          <a:bodyPr/>
          <a:lstStyle/>
          <a:p>
            <a:fld id="{F57E7B2C-7CF5-B246-A93D-EE643629E7CD}" type="slidenum">
              <a:rPr lang="en-US" smtClean="0"/>
              <a:t>2</a:t>
            </a:fld>
            <a:endParaRPr lang="en-US" dirty="0"/>
          </a:p>
        </p:txBody>
      </p:sp>
    </p:spTree>
    <p:extLst>
      <p:ext uri="{BB962C8B-B14F-4D97-AF65-F5344CB8AC3E}">
        <p14:creationId xmlns:p14="http://schemas.microsoft.com/office/powerpoint/2010/main" val="124909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7763" y="696913"/>
            <a:ext cx="4656137" cy="34925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7E7B2C-7CF5-B246-A93D-EE643629E7CD}" type="slidenum">
              <a:rPr lang="en-US" smtClean="0"/>
              <a:t>3</a:t>
            </a:fld>
            <a:endParaRPr lang="en-US" dirty="0"/>
          </a:p>
        </p:txBody>
      </p:sp>
    </p:spTree>
    <p:extLst>
      <p:ext uri="{BB962C8B-B14F-4D97-AF65-F5344CB8AC3E}">
        <p14:creationId xmlns:p14="http://schemas.microsoft.com/office/powerpoint/2010/main" val="1069420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D648D466-8221-7841-8449-104F697AE527}" type="slidenum">
              <a:rPr lang="en-US" smtClean="0"/>
              <a:t>4</a:t>
            </a:fld>
            <a:endParaRPr lang="en-US" dirty="0"/>
          </a:p>
        </p:txBody>
      </p:sp>
    </p:spTree>
    <p:extLst>
      <p:ext uri="{BB962C8B-B14F-4D97-AF65-F5344CB8AC3E}">
        <p14:creationId xmlns:p14="http://schemas.microsoft.com/office/powerpoint/2010/main" val="169898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6</a:t>
            </a:fld>
            <a:endParaRPr lang="en-US" dirty="0"/>
          </a:p>
        </p:txBody>
      </p:sp>
    </p:spTree>
    <p:extLst>
      <p:ext uri="{BB962C8B-B14F-4D97-AF65-F5344CB8AC3E}">
        <p14:creationId xmlns:p14="http://schemas.microsoft.com/office/powerpoint/2010/main" val="3198837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7</a:t>
            </a:fld>
            <a:endParaRPr lang="en-US" dirty="0"/>
          </a:p>
        </p:txBody>
      </p:sp>
    </p:spTree>
    <p:extLst>
      <p:ext uri="{BB962C8B-B14F-4D97-AF65-F5344CB8AC3E}">
        <p14:creationId xmlns:p14="http://schemas.microsoft.com/office/powerpoint/2010/main" val="1926840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2313647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9</a:t>
            </a:fld>
            <a:endParaRPr lang="en-US" dirty="0"/>
          </a:p>
        </p:txBody>
      </p:sp>
    </p:spTree>
    <p:extLst>
      <p:ext uri="{BB962C8B-B14F-4D97-AF65-F5344CB8AC3E}">
        <p14:creationId xmlns:p14="http://schemas.microsoft.com/office/powerpoint/2010/main" val="3014635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smtClean="0"/>
              <a:pPr>
                <a:defRPr/>
              </a:pPr>
              <a:t>10</a:t>
            </a:fld>
            <a:endParaRPr lang="en-US" dirty="0"/>
          </a:p>
        </p:txBody>
      </p:sp>
    </p:spTree>
    <p:extLst>
      <p:ext uri="{BB962C8B-B14F-4D97-AF65-F5344CB8AC3E}">
        <p14:creationId xmlns:p14="http://schemas.microsoft.com/office/powerpoint/2010/main" val="1572038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smtClean="0"/>
              <a:pPr>
                <a:defRPr/>
              </a:pPr>
              <a:t>11</a:t>
            </a:fld>
            <a:endParaRPr lang="en-US" dirty="0"/>
          </a:p>
        </p:txBody>
      </p:sp>
    </p:spTree>
    <p:extLst>
      <p:ext uri="{BB962C8B-B14F-4D97-AF65-F5344CB8AC3E}">
        <p14:creationId xmlns:p14="http://schemas.microsoft.com/office/powerpoint/2010/main" val="3528295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60358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FFFE-82C8-488F-8817-78A8DC7F1203}" type="slidenum">
              <a:rPr lang="en-US" smtClean="0"/>
              <a:pPr/>
              <a:t>15</a:t>
            </a:fld>
            <a:endParaRPr lang="en-US" dirty="0"/>
          </a:p>
        </p:txBody>
      </p:sp>
    </p:spTree>
    <p:extLst>
      <p:ext uri="{BB962C8B-B14F-4D97-AF65-F5344CB8AC3E}">
        <p14:creationId xmlns:p14="http://schemas.microsoft.com/office/powerpoint/2010/main" val="30503535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4" name="Picture 13" descr="PPT backgroun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descr="PCORI_logoHIRESFORPRINTER-3.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3400" y="4724400"/>
            <a:ext cx="1963877" cy="1502740"/>
          </a:xfrm>
          <a:prstGeom prst="rect">
            <a:avLst/>
          </a:prstGeom>
        </p:spPr>
      </p:pic>
      <p:sp>
        <p:nvSpPr>
          <p:cNvPr id="2" name="Title 1"/>
          <p:cNvSpPr>
            <a:spLocks noGrp="1"/>
          </p:cNvSpPr>
          <p:nvPr>
            <p:ph type="ctrTitle"/>
          </p:nvPr>
        </p:nvSpPr>
        <p:spPr>
          <a:xfrm>
            <a:off x="393696" y="1320791"/>
            <a:ext cx="7772400" cy="1470025"/>
          </a:xfrm>
        </p:spPr>
        <p:txBody>
          <a:bodyPr anchor="b" anchorCtr="0">
            <a:normAutofit/>
          </a:bodyPr>
          <a:lstStyle>
            <a:lvl1pPr algn="l">
              <a:defRPr sz="3200" b="1">
                <a:solidFill>
                  <a:srgbClr val="013A8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01634" y="3009900"/>
            <a:ext cx="6400800" cy="1752600"/>
          </a:xfrm>
        </p:spPr>
        <p:txBody>
          <a:bodyPr>
            <a:normAutofit/>
          </a:bodyPr>
          <a:lstStyle>
            <a:lvl1pPr marL="0" indent="0" algn="l">
              <a:buNone/>
              <a:defRPr sz="2000" b="1">
                <a:solidFill>
                  <a:srgbClr val="013A8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9" name="Straight Connector 8"/>
          <p:cNvCxnSpPr/>
          <p:nvPr userDrawn="1"/>
        </p:nvCxnSpPr>
        <p:spPr>
          <a:xfrm>
            <a:off x="457200" y="2895600"/>
            <a:ext cx="56388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0244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3" name="Picture 12" descr="PPT backgroun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393696" y="513434"/>
            <a:ext cx="7772400" cy="1470025"/>
          </a:xfrm>
        </p:spPr>
        <p:txBody>
          <a:bodyPr anchor="b" anchorCtr="0">
            <a:normAutofit/>
          </a:bodyPr>
          <a:lstStyle>
            <a:lvl1pPr algn="l">
              <a:defRPr sz="3200" b="1">
                <a:solidFill>
                  <a:srgbClr val="1F497D"/>
                </a:solidFill>
                <a:latin typeface="Arial"/>
                <a:cs typeface="Arial"/>
              </a:defRPr>
            </a:lvl1pPr>
          </a:lstStyle>
          <a:p>
            <a:r>
              <a:rPr lang="en-US" dirty="0" smtClean="0"/>
              <a:t>Thank You</a:t>
            </a:r>
            <a:endParaRPr lang="en-US" dirty="0"/>
          </a:p>
        </p:txBody>
      </p:sp>
      <p:sp>
        <p:nvSpPr>
          <p:cNvPr id="3" name="Subtitle 2"/>
          <p:cNvSpPr>
            <a:spLocks noGrp="1"/>
          </p:cNvSpPr>
          <p:nvPr>
            <p:ph type="subTitle" idx="1"/>
          </p:nvPr>
        </p:nvSpPr>
        <p:spPr>
          <a:xfrm>
            <a:off x="401634" y="2667000"/>
            <a:ext cx="6400800" cy="2095500"/>
          </a:xfrm>
        </p:spPr>
        <p:txBody>
          <a:bodyPr>
            <a:normAutofit/>
          </a:bodyPr>
          <a:lstStyle>
            <a:lvl1pPr marL="0" indent="0" algn="l">
              <a:buNone/>
              <a:defRPr sz="2000" b="1">
                <a:solidFill>
                  <a:srgbClr val="1F497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a:p>
            <a:endParaRPr lang="en-US" dirty="0"/>
          </a:p>
        </p:txBody>
      </p:sp>
    </p:spTree>
    <p:extLst>
      <p:ext uri="{BB962C8B-B14F-4D97-AF65-F5344CB8AC3E}">
        <p14:creationId xmlns:p14="http://schemas.microsoft.com/office/powerpoint/2010/main" val="295211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Picture 12" descr="PPT backgroun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393696" y="513434"/>
            <a:ext cx="7772400" cy="2489209"/>
          </a:xfrm>
        </p:spPr>
        <p:txBody>
          <a:bodyPr anchor="b" anchorCtr="0">
            <a:normAutofit/>
          </a:bodyPr>
          <a:lstStyle>
            <a:lvl1pPr algn="l">
              <a:defRPr sz="3200" b="1">
                <a:solidFill>
                  <a:srgbClr val="1F497D"/>
                </a:solidFill>
                <a:latin typeface="Arial"/>
                <a:cs typeface="Arial"/>
              </a:defRPr>
            </a:lvl1pPr>
          </a:lstStyle>
          <a:p>
            <a:r>
              <a:rPr lang="en-US" dirty="0" smtClean="0"/>
              <a:t>Questions</a:t>
            </a:r>
            <a:endParaRPr lang="en-US" dirty="0"/>
          </a:p>
        </p:txBody>
      </p:sp>
    </p:spTree>
    <p:extLst>
      <p:ext uri="{BB962C8B-B14F-4D97-AF65-F5344CB8AC3E}">
        <p14:creationId xmlns:p14="http://schemas.microsoft.com/office/powerpoint/2010/main" val="966551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526C0CA0-987B-B045-B87B-808D8F9C7F1E}" type="slidenum">
              <a:rPr lang="en-US" smtClean="0"/>
              <a:t>‹#›</a:t>
            </a:fld>
            <a:endParaRPr lang="en-US" dirty="0"/>
          </a:p>
        </p:txBody>
      </p:sp>
      <p:cxnSp>
        <p:nvCxnSpPr>
          <p:cNvPr id="7" name="Straight Connector 6"/>
          <p:cNvCxnSpPr/>
          <p:nvPr userDrawn="1"/>
        </p:nvCxnSpPr>
        <p:spPr>
          <a:xfrm>
            <a:off x="381000" y="1342895"/>
            <a:ext cx="846221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0855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526C0CA0-987B-B045-B87B-808D8F9C7F1E}" type="slidenum">
              <a:rPr lang="en-US" smtClean="0"/>
              <a:t>‹#›</a:t>
            </a:fld>
            <a:endParaRPr lang="en-US" dirty="0"/>
          </a:p>
        </p:txBody>
      </p:sp>
      <p:cxnSp>
        <p:nvCxnSpPr>
          <p:cNvPr id="7" name="Straight Connector 6"/>
          <p:cNvCxnSpPr/>
          <p:nvPr userDrawn="1"/>
        </p:nvCxnSpPr>
        <p:spPr>
          <a:xfrm>
            <a:off x="381000" y="1342895"/>
            <a:ext cx="846221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355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577479" y="1656364"/>
            <a:ext cx="7772400" cy="802071"/>
          </a:xfrm>
        </p:spPr>
        <p:txBody>
          <a:bodyPr anchor="t">
            <a:normAutofit/>
          </a:bodyPr>
          <a:lstStyle>
            <a:lvl1pPr algn="l">
              <a:defRPr sz="3600" b="1" cap="none"/>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p:txBody>
          <a:bodyPr/>
          <a:lstStyle/>
          <a:p>
            <a:fld id="{526C0CA0-987B-B045-B87B-808D8F9C7F1E}" type="slidenum">
              <a:rPr lang="en-US" smtClean="0"/>
              <a:t>‹#›</a:t>
            </a:fld>
            <a:endParaRPr lang="en-US" dirty="0"/>
          </a:p>
        </p:txBody>
      </p:sp>
      <p:sp>
        <p:nvSpPr>
          <p:cNvPr id="8" name="Text Placeholder 7"/>
          <p:cNvSpPr>
            <a:spLocks noGrp="1"/>
          </p:cNvSpPr>
          <p:nvPr>
            <p:ph type="body" sz="quarter" idx="13"/>
          </p:nvPr>
        </p:nvSpPr>
        <p:spPr>
          <a:xfrm>
            <a:off x="1284287" y="2806945"/>
            <a:ext cx="7402513" cy="914400"/>
          </a:xfrm>
        </p:spPr>
        <p:txBody>
          <a:bodyPr/>
          <a:lstStyle>
            <a:lvl1pPr marL="342900" indent="-342900">
              <a:buSzPct val="100000"/>
              <a:buFontTx/>
              <a:buBlip>
                <a:blip r:embed="rId3"/>
              </a:buBlip>
              <a:defRPr b="1"/>
            </a:lvl1pPr>
          </a:lstStyle>
          <a:p>
            <a:pPr lvl="0"/>
            <a:r>
              <a:rPr lang="en-US" dirty="0" smtClean="0"/>
              <a:t>Click to edit Master text styles</a:t>
            </a:r>
          </a:p>
        </p:txBody>
      </p:sp>
    </p:spTree>
    <p:extLst>
      <p:ext uri="{BB962C8B-B14F-4D97-AF65-F5344CB8AC3E}">
        <p14:creationId xmlns:p14="http://schemas.microsoft.com/office/powerpoint/2010/main" val="3766312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526C0CA0-987B-B045-B87B-808D8F9C7F1E}" type="slidenum">
              <a:rPr lang="en-US" smtClean="0"/>
              <a:t>‹#›</a:t>
            </a:fld>
            <a:endParaRPr lang="en-US" dirty="0"/>
          </a:p>
        </p:txBody>
      </p:sp>
      <p:cxnSp>
        <p:nvCxnSpPr>
          <p:cNvPr id="8" name="Straight Connector 7"/>
          <p:cNvCxnSpPr/>
          <p:nvPr userDrawn="1"/>
        </p:nvCxnSpPr>
        <p:spPr>
          <a:xfrm>
            <a:off x="381000" y="1342895"/>
            <a:ext cx="846221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973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526C0CA0-987B-B045-B87B-808D8F9C7F1E}" type="slidenum">
              <a:rPr lang="en-US" smtClean="0"/>
              <a:t>‹#›</a:t>
            </a:fld>
            <a:endParaRPr lang="en-US" dirty="0"/>
          </a:p>
        </p:txBody>
      </p:sp>
      <p:cxnSp>
        <p:nvCxnSpPr>
          <p:cNvPr id="7" name="Straight Connector 6"/>
          <p:cNvCxnSpPr/>
          <p:nvPr userDrawn="1"/>
        </p:nvCxnSpPr>
        <p:spPr>
          <a:xfrm>
            <a:off x="381000" y="1342895"/>
            <a:ext cx="846221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4647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6C0CA0-987B-B045-B87B-808D8F9C7F1E}" type="slidenum">
              <a:rPr lang="en-US" smtClean="0"/>
              <a:t>‹#›</a:t>
            </a:fld>
            <a:endParaRPr lang="en-US" dirty="0"/>
          </a:p>
        </p:txBody>
      </p:sp>
    </p:spTree>
    <p:extLst>
      <p:ext uri="{BB962C8B-B14F-4D97-AF65-F5344CB8AC3E}">
        <p14:creationId xmlns:p14="http://schemas.microsoft.com/office/powerpoint/2010/main" val="221803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ullet Slide">
    <p:spTree>
      <p:nvGrpSpPr>
        <p:cNvPr id="1" name=""/>
        <p:cNvGrpSpPr/>
        <p:nvPr/>
      </p:nvGrpSpPr>
      <p:grpSpPr>
        <a:xfrm>
          <a:off x="0" y="0"/>
          <a:ext cx="0" cy="0"/>
          <a:chOff x="0" y="0"/>
          <a:chExt cx="0" cy="0"/>
        </a:xfrm>
      </p:grpSpPr>
      <p:sp>
        <p:nvSpPr>
          <p:cNvPr id="17" name="Text Placeholder 9"/>
          <p:cNvSpPr>
            <a:spLocks noGrp="1"/>
          </p:cNvSpPr>
          <p:nvPr>
            <p:ph type="body" idx="10"/>
          </p:nvPr>
        </p:nvSpPr>
        <p:spPr>
          <a:xfrm>
            <a:off x="152400" y="609600"/>
            <a:ext cx="4038600" cy="457200"/>
          </a:xfrm>
          <a:prstGeom prst="rect">
            <a:avLst/>
          </a:prstGeom>
        </p:spPr>
        <p:txBody>
          <a:bodyPr vert="horz" lIns="0" tIns="0" rIns="0" bIns="0"/>
          <a:lstStyle>
            <a:lvl1pPr marL="0" indent="0" algn="ctr">
              <a:buNone/>
              <a:defRPr sz="2000" b="0" i="0" baseline="0">
                <a:solidFill>
                  <a:srgbClr val="13307A"/>
                </a:solidFill>
                <a:latin typeface="+mn-lt"/>
              </a:defRPr>
            </a:lvl1pPr>
          </a:lstStyle>
          <a:p>
            <a:pPr lvl="0"/>
            <a:endParaRPr lang="en-US" dirty="0"/>
          </a:p>
        </p:txBody>
      </p:sp>
      <p:sp>
        <p:nvSpPr>
          <p:cNvPr id="19" name="Text Placeholder 5"/>
          <p:cNvSpPr>
            <a:spLocks noGrp="1"/>
          </p:cNvSpPr>
          <p:nvPr>
            <p:ph type="body" sz="quarter" idx="13"/>
          </p:nvPr>
        </p:nvSpPr>
        <p:spPr>
          <a:xfrm>
            <a:off x="685800" y="1905000"/>
            <a:ext cx="8102600" cy="4343400"/>
          </a:xfrm>
          <a:prstGeom prst="rect">
            <a:avLst/>
          </a:prstGeom>
        </p:spPr>
        <p:txBody>
          <a:bodyPr vert="horz" lIns="0" tIns="0" rIns="0" bIns="0"/>
          <a:lstStyle>
            <a:lvl1pPr>
              <a:spcBef>
                <a:spcPts val="1800"/>
              </a:spcBef>
              <a:defRPr sz="1800" baseline="0">
                <a:solidFill>
                  <a:srgbClr val="5B6F7C"/>
                </a:solidFill>
                <a:latin typeface="Verdana"/>
              </a:defRPr>
            </a:lvl1pPr>
            <a:lvl2pPr>
              <a:spcBef>
                <a:spcPts val="1800"/>
              </a:spcBef>
              <a:defRPr sz="1800" baseline="0">
                <a:solidFill>
                  <a:srgbClr val="5B6F7C"/>
                </a:solidFill>
                <a:latin typeface="Verdana"/>
              </a:defRPr>
            </a:lvl2pPr>
            <a:lvl3pPr>
              <a:spcBef>
                <a:spcPts val="1800"/>
              </a:spcBef>
              <a:defRPr sz="1800" baseline="0">
                <a:solidFill>
                  <a:srgbClr val="5B6F7C"/>
                </a:solidFill>
                <a:latin typeface="Verdana"/>
              </a:defRPr>
            </a:lvl3pPr>
            <a:lvl4pPr>
              <a:spcBef>
                <a:spcPts val="1800"/>
              </a:spcBef>
              <a:defRPr sz="1800" baseline="0">
                <a:solidFill>
                  <a:srgbClr val="5B6F7C"/>
                </a:solidFill>
                <a:latin typeface="Verdana"/>
              </a:defRPr>
            </a:lvl4pPr>
            <a:lvl5pPr>
              <a:spcBef>
                <a:spcPts val="1800"/>
              </a:spcBef>
              <a:defRPr sz="1800" baseline="0">
                <a:solidFill>
                  <a:srgbClr val="5B6F7C"/>
                </a:solidFill>
                <a:latin typeface="Verdan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01748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pPr/>
              <a:t>‹#›</a:t>
            </a:fld>
            <a:endParaRPr lang="en-US" dirty="0"/>
          </a:p>
        </p:txBody>
      </p:sp>
    </p:spTree>
    <p:extLst>
      <p:ext uri="{BB962C8B-B14F-4D97-AF65-F5344CB8AC3E}">
        <p14:creationId xmlns:p14="http://schemas.microsoft.com/office/powerpoint/2010/main" val="1951076098"/>
      </p:ext>
    </p:extLst>
  </p:cSld>
  <p:clrMapOvr>
    <a:masterClrMapping/>
  </p:clrMapOvr>
  <mc:AlternateContent xmlns:mc="http://schemas.openxmlformats.org/markup-compatibility/2006" xmlns:p14="http://schemas.microsoft.com/office/powerpoint/2010/main">
    <mc:Choice Requires="p14">
      <p:transition p14:dur="0"/>
    </mc:Choice>
    <mc:Fallback xmlns:mv="urn:schemas-microsoft-com:mac:vml"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pPr/>
              <a:t>‹#›</a:t>
            </a:fld>
            <a:endParaRPr lang="en-US" dirty="0"/>
          </a:p>
        </p:txBody>
      </p:sp>
    </p:spTree>
    <p:extLst>
      <p:ext uri="{BB962C8B-B14F-4D97-AF65-F5344CB8AC3E}">
        <p14:creationId xmlns:p14="http://schemas.microsoft.com/office/powerpoint/2010/main" val="2180161361"/>
      </p:ext>
    </p:extLst>
  </p:cSld>
  <p:clrMapOvr>
    <a:masterClrMapping/>
  </p:clrMapOvr>
  <mc:AlternateContent xmlns:mc="http://schemas.openxmlformats.org/markup-compatibility/2006" xmlns:p14="http://schemas.microsoft.com/office/powerpoint/2010/main">
    <mc:Choice Requires="p14">
      <p:transition p14:dur="0"/>
    </mc:Choice>
    <mc:Fallback xmlns:mv="urn:schemas-microsoft-com:mac:vml"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pPr/>
              <a:t>‹#›</a:t>
            </a:fld>
            <a:endParaRPr lang="en-US" dirty="0"/>
          </a:p>
        </p:txBody>
      </p:sp>
    </p:spTree>
    <p:extLst>
      <p:ext uri="{BB962C8B-B14F-4D97-AF65-F5344CB8AC3E}">
        <p14:creationId xmlns:p14="http://schemas.microsoft.com/office/powerpoint/2010/main" val="474243357"/>
      </p:ext>
    </p:extLst>
  </p:cSld>
  <p:clrMapOvr>
    <a:masterClrMapping/>
  </p:clrMapOvr>
  <mc:AlternateContent xmlns:mc="http://schemas.openxmlformats.org/markup-compatibility/2006" xmlns:p14="http://schemas.microsoft.com/office/powerpoint/2010/main">
    <mc:Choice Requires="p14">
      <p:transition p14:dur="0"/>
    </mc:Choice>
    <mc:Fallback xmlns:mv="urn:schemas-microsoft-com:mac:vml"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6_Title Slide">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pPr/>
              <a:t>‹#›</a:t>
            </a:fld>
            <a:endParaRPr lang="en-US" dirty="0"/>
          </a:p>
        </p:txBody>
      </p:sp>
    </p:spTree>
    <p:extLst>
      <p:ext uri="{BB962C8B-B14F-4D97-AF65-F5344CB8AC3E}">
        <p14:creationId xmlns:p14="http://schemas.microsoft.com/office/powerpoint/2010/main" val="356270581"/>
      </p:ext>
    </p:extLst>
  </p:cSld>
  <p:clrMapOvr>
    <a:masterClrMapping/>
  </p:clrMapOvr>
  <mc:AlternateContent xmlns:mc="http://schemas.openxmlformats.org/markup-compatibility/2006" xmlns:p14="http://schemas.microsoft.com/office/powerpoint/2010/main">
    <mc:Choice Requires="p14">
      <p:transition p14:dur="0"/>
    </mc:Choice>
    <mc:Fallback xmlns:mv="urn:schemas-microsoft-com:mac:vml"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7_Title Slide">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pPr/>
              <a:t>‹#›</a:t>
            </a:fld>
            <a:endParaRPr lang="en-US" dirty="0"/>
          </a:p>
        </p:txBody>
      </p:sp>
    </p:spTree>
    <p:extLst>
      <p:ext uri="{BB962C8B-B14F-4D97-AF65-F5344CB8AC3E}">
        <p14:creationId xmlns:p14="http://schemas.microsoft.com/office/powerpoint/2010/main" val="3230165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pPr/>
              <a:t>‹#›</a:t>
            </a:fld>
            <a:endParaRPr lang="en-US" dirty="0"/>
          </a:p>
        </p:txBody>
      </p:sp>
    </p:spTree>
    <p:extLst>
      <p:ext uri="{BB962C8B-B14F-4D97-AF65-F5344CB8AC3E}">
        <p14:creationId xmlns:p14="http://schemas.microsoft.com/office/powerpoint/2010/main" val="489423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ody with Text">
    <p:spTree>
      <p:nvGrpSpPr>
        <p:cNvPr id="1" name=""/>
        <p:cNvGrpSpPr/>
        <p:nvPr/>
      </p:nvGrpSpPr>
      <p:grpSpPr>
        <a:xfrm>
          <a:off x="0" y="0"/>
          <a:ext cx="0" cy="0"/>
          <a:chOff x="0" y="0"/>
          <a:chExt cx="0" cy="0"/>
        </a:xfrm>
      </p:grpSpPr>
      <p:cxnSp>
        <p:nvCxnSpPr>
          <p:cNvPr id="5" name="Straight Connector 4"/>
          <p:cNvCxnSpPr/>
          <p:nvPr userDrawn="1"/>
        </p:nvCxnSpPr>
        <p:spPr>
          <a:xfrm>
            <a:off x="381000" y="1066800"/>
            <a:ext cx="846221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1"/>
          </p:nvPr>
        </p:nvSpPr>
        <p:spPr>
          <a:xfrm>
            <a:off x="304800" y="1295400"/>
            <a:ext cx="8458200" cy="3352800"/>
          </a:xfrm>
          <a:prstGeom prst="rect">
            <a:avLst/>
          </a:prstGeom>
        </p:spPr>
        <p:txBody>
          <a:bodyPr/>
          <a:lstStyle>
            <a:lvl1pPr>
              <a:buClr>
                <a:schemeClr val="accent3"/>
              </a:buClr>
              <a:defRPr sz="1900">
                <a:solidFill>
                  <a:schemeClr val="tx2"/>
                </a:solidFill>
              </a:defRPr>
            </a:lvl1pPr>
            <a:lvl2pPr>
              <a:defRPr sz="1900">
                <a:solidFill>
                  <a:schemeClr val="tx2"/>
                </a:solidFill>
              </a:defRPr>
            </a:lvl2pPr>
            <a:lvl3pPr>
              <a:defRPr sz="1900">
                <a:solidFill>
                  <a:schemeClr val="tx2"/>
                </a:solidFill>
              </a:defRPr>
            </a:lvl3pPr>
            <a:lvl4pPr>
              <a:defRPr sz="1900">
                <a:solidFill>
                  <a:schemeClr val="tx2"/>
                </a:solidFill>
              </a:defRPr>
            </a:lvl4pPr>
            <a:lvl5pPr>
              <a:defRPr sz="19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301752" y="384048"/>
            <a:ext cx="8462210" cy="685800"/>
          </a:xfrm>
          <a:prstGeom prst="rect">
            <a:avLst/>
          </a:prstGeom>
        </p:spPr>
        <p:txBody>
          <a:bodyPr/>
          <a:lstStyle>
            <a:lvl1pPr algn="l">
              <a:defRPr sz="2800" b="1">
                <a:solidFill>
                  <a:schemeClr val="tx2"/>
                </a:solidFill>
                <a:latin typeface="Arial" panose="020B0604020202020204" pitchFamily="34" charset="0"/>
                <a:cs typeface="Arial" panose="020B0604020202020204" pitchFamily="34" charset="0"/>
              </a:defRPr>
            </a:lvl1pPr>
          </a:lstStyle>
          <a:p>
            <a:r>
              <a:rPr lang="en-US" dirty="0"/>
              <a:t>Content Slide</a:t>
            </a:r>
          </a:p>
        </p:txBody>
      </p:sp>
      <p:sp>
        <p:nvSpPr>
          <p:cNvPr id="6" name="Slide Number Placeholder 2"/>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0B0D1E-F111-46E6-8EE2-10C8F25ADA4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54043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963845"/>
          </a:xfrm>
          <a:prstGeom prst="rect">
            <a:avLst/>
          </a:prstGeom>
        </p:spPr>
        <p:txBody>
          <a:bodyPr vert="horz" lIns="91440" tIns="45720" rIns="91440" bIns="45720"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522466"/>
            <a:ext cx="8229600" cy="46036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chemeClr val="tx1">
                    <a:tint val="75000"/>
                  </a:schemeClr>
                </a:solidFill>
                <a:latin typeface="Arial"/>
                <a:cs typeface="Arial"/>
              </a:defRPr>
            </a:lvl1pPr>
          </a:lstStyle>
          <a:p>
            <a:fld id="{526C0CA0-987B-B045-B87B-808D8F9C7F1E}" type="slidenum">
              <a:rPr lang="en-US" smtClean="0"/>
              <a:pPr/>
              <a:t>‹#›</a:t>
            </a:fld>
            <a:endParaRPr lang="en-US" dirty="0"/>
          </a:p>
        </p:txBody>
      </p:sp>
      <p:pic>
        <p:nvPicPr>
          <p:cNvPr id="11" name="Picture 10" descr="top bar.png"/>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0" y="0"/>
            <a:ext cx="9144000" cy="240800"/>
          </a:xfrm>
          <a:prstGeom prst="rect">
            <a:avLst/>
          </a:prstGeom>
        </p:spPr>
      </p:pic>
      <p:pic>
        <p:nvPicPr>
          <p:cNvPr id="12" name="Picture 11" descr="PPT content background-bottom.png"/>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0" y="6226521"/>
            <a:ext cx="4096649" cy="539514"/>
          </a:xfrm>
          <a:prstGeom prst="rect">
            <a:avLst/>
          </a:prstGeom>
        </p:spPr>
      </p:pic>
    </p:spTree>
    <p:extLst>
      <p:ext uri="{BB962C8B-B14F-4D97-AF65-F5344CB8AC3E}">
        <p14:creationId xmlns:p14="http://schemas.microsoft.com/office/powerpoint/2010/main" val="419135243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50" r:id="rId4"/>
    <p:sldLayoutId id="2147483661" r:id="rId5"/>
    <p:sldLayoutId id="2147483651" r:id="rId6"/>
    <p:sldLayoutId id="2147483652" r:id="rId7"/>
    <p:sldLayoutId id="2147483654" r:id="rId8"/>
    <p:sldLayoutId id="2147483657" r:id="rId9"/>
    <p:sldLayoutId id="2147483663" r:id="rId10"/>
    <p:sldLayoutId id="2147483667" r:id="rId11"/>
    <p:sldLayoutId id="2147483668" r:id="rId12"/>
    <p:sldLayoutId id="2147483669" r:id="rId13"/>
    <p:sldLayoutId id="2147483670" r:id="rId14"/>
    <p:sldLayoutId id="2147483671" r:id="rId15"/>
    <p:sldLayoutId id="2147483672" r:id="rId16"/>
    <p:sldLayoutId id="2147483674" r:id="rId17"/>
  </p:sldLayoutIdLst>
  <p:hf hdr="0" ftr="0" dt="0"/>
  <p:txStyles>
    <p:titleStyle>
      <a:lvl1pPr algn="l" defTabSz="457200" rtl="0" eaLnBrk="1" latinLnBrk="0" hangingPunct="1">
        <a:spcBef>
          <a:spcPct val="0"/>
        </a:spcBef>
        <a:buNone/>
        <a:defRPr sz="2800" b="1" kern="1200">
          <a:solidFill>
            <a:srgbClr val="013A81"/>
          </a:solidFill>
          <a:latin typeface="Arial"/>
          <a:ea typeface="+mj-ea"/>
          <a:cs typeface="Arial"/>
        </a:defRPr>
      </a:lvl1pPr>
    </p:titleStyle>
    <p:bodyStyle>
      <a:lvl1pPr marL="342900" indent="-342900" algn="l" defTabSz="457200" rtl="0" eaLnBrk="1" latinLnBrk="0" hangingPunct="1">
        <a:spcBef>
          <a:spcPct val="20000"/>
        </a:spcBef>
        <a:buClr>
          <a:srgbClr val="00B050"/>
        </a:buClr>
        <a:buFont typeface="Arial"/>
        <a:buChar char="•"/>
        <a:defRPr sz="2000" kern="1200">
          <a:solidFill>
            <a:srgbClr val="013A8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013A81"/>
          </a:solidFill>
          <a:latin typeface="+mn-lt"/>
          <a:ea typeface="+mn-ea"/>
          <a:cs typeface="+mn-cs"/>
        </a:defRPr>
      </a:lvl2pPr>
      <a:lvl3pPr marL="1143000" indent="-228600" algn="l" defTabSz="457200" rtl="0" eaLnBrk="1" latinLnBrk="0" hangingPunct="1">
        <a:spcBef>
          <a:spcPct val="20000"/>
        </a:spcBef>
        <a:buClr>
          <a:srgbClr val="00B050"/>
        </a:buClr>
        <a:buFont typeface="Arial"/>
        <a:buChar char="•"/>
        <a:defRPr sz="1800" kern="1200">
          <a:solidFill>
            <a:srgbClr val="013A8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13A8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13A8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4.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chor="ctr">
            <a:normAutofit/>
          </a:bodyPr>
          <a:lstStyle/>
          <a:p>
            <a:r>
              <a:rPr lang="en-US" sz="2800" dirty="0" smtClean="0">
                <a:solidFill>
                  <a:srgbClr val="013A81"/>
                </a:solidFill>
                <a:latin typeface="+mj-lt"/>
              </a:rPr>
              <a:t>Improving PCOR Methods: Causal Inference </a:t>
            </a:r>
            <a:endParaRPr lang="en-US" sz="2800" dirty="0">
              <a:solidFill>
                <a:srgbClr val="013A81"/>
              </a:solidFill>
              <a:latin typeface="+mj-lt"/>
            </a:endParaRPr>
          </a:p>
        </p:txBody>
      </p:sp>
      <p:sp>
        <p:nvSpPr>
          <p:cNvPr id="3" name="Subtitle 2"/>
          <p:cNvSpPr>
            <a:spLocks noGrp="1"/>
          </p:cNvSpPr>
          <p:nvPr>
            <p:ph type="subTitle" idx="1"/>
          </p:nvPr>
        </p:nvSpPr>
        <p:spPr/>
        <p:txBody>
          <a:bodyPr>
            <a:noAutofit/>
          </a:bodyPr>
          <a:lstStyle/>
          <a:p>
            <a:pPr>
              <a:spcBef>
                <a:spcPts val="0"/>
              </a:spcBef>
              <a:buClr>
                <a:srgbClr val="888888"/>
              </a:buClr>
              <a:buSzPct val="25000"/>
            </a:pPr>
            <a:endParaRPr lang="en-US" sz="1400" b="0" dirty="0">
              <a:latin typeface="+mn-lt"/>
              <a:ea typeface="Arial"/>
              <a:cs typeface="Arial"/>
              <a:sym typeface="Arial"/>
            </a:endParaRPr>
          </a:p>
          <a:p>
            <a:pPr>
              <a:spcBef>
                <a:spcPts val="0"/>
              </a:spcBef>
              <a:buClr>
                <a:srgbClr val="888888"/>
              </a:buClr>
              <a:buSzPct val="25000"/>
            </a:pPr>
            <a:r>
              <a:rPr lang="en-US" sz="1400" dirty="0" smtClean="0">
                <a:latin typeface="+mn-lt"/>
                <a:ea typeface="Arial"/>
                <a:cs typeface="Arial"/>
                <a:sym typeface="Arial"/>
              </a:rPr>
              <a:t>Jason Gerson, PhD</a:t>
            </a:r>
            <a:endParaRPr lang="en-US" sz="1400" dirty="0">
              <a:latin typeface="+mn-lt"/>
              <a:ea typeface="Arial"/>
              <a:cs typeface="Arial"/>
              <a:sym typeface="Arial"/>
            </a:endParaRPr>
          </a:p>
          <a:p>
            <a:pPr>
              <a:spcBef>
                <a:spcPts val="0"/>
              </a:spcBef>
              <a:buClr>
                <a:srgbClr val="888888"/>
              </a:buClr>
              <a:buSzPct val="25000"/>
            </a:pPr>
            <a:r>
              <a:rPr lang="en-US" sz="1400" b="0" dirty="0" smtClean="0">
                <a:latin typeface="+mn-lt"/>
                <a:ea typeface="Arial"/>
                <a:cs typeface="Arial"/>
                <a:sym typeface="Arial"/>
              </a:rPr>
              <a:t>Program for Clinical Effectiveness and Decision Science</a:t>
            </a:r>
          </a:p>
          <a:p>
            <a:pPr>
              <a:spcBef>
                <a:spcPts val="0"/>
              </a:spcBef>
              <a:buClr>
                <a:srgbClr val="888888"/>
              </a:buClr>
              <a:buSzPct val="25000"/>
            </a:pPr>
            <a:endParaRPr lang="en-US" sz="1400" b="0" dirty="0">
              <a:latin typeface="+mn-lt"/>
              <a:ea typeface="Arial"/>
              <a:cs typeface="Arial"/>
              <a:sym typeface="Arial"/>
            </a:endParaRPr>
          </a:p>
          <a:p>
            <a:pPr>
              <a:spcBef>
                <a:spcPts val="0"/>
              </a:spcBef>
              <a:buClr>
                <a:srgbClr val="888888"/>
              </a:buClr>
              <a:buSzPct val="25000"/>
            </a:pPr>
            <a:endParaRPr lang="en-US" sz="1400" b="0" dirty="0" smtClean="0">
              <a:latin typeface="+mn-lt"/>
              <a:ea typeface="Arial"/>
              <a:cs typeface="Arial"/>
              <a:sym typeface="Arial"/>
            </a:endParaRPr>
          </a:p>
          <a:p>
            <a:pPr>
              <a:spcBef>
                <a:spcPts val="0"/>
              </a:spcBef>
              <a:buClr>
                <a:srgbClr val="888888"/>
              </a:buClr>
              <a:buSzPct val="25000"/>
            </a:pPr>
            <a:r>
              <a:rPr lang="en-US" sz="1400" b="0" dirty="0" smtClean="0">
                <a:latin typeface="+mn-lt"/>
                <a:ea typeface="Arial"/>
                <a:cs typeface="Arial"/>
                <a:sym typeface="Arial"/>
              </a:rPr>
              <a:t>CIMPOD 2017</a:t>
            </a:r>
          </a:p>
          <a:p>
            <a:pPr>
              <a:spcBef>
                <a:spcPts val="0"/>
              </a:spcBef>
              <a:buClr>
                <a:srgbClr val="888888"/>
              </a:buClr>
              <a:buSzPct val="25000"/>
            </a:pPr>
            <a:r>
              <a:rPr lang="en-US" sz="1400" b="0" dirty="0" smtClean="0">
                <a:latin typeface="+mn-lt"/>
                <a:ea typeface="Arial"/>
                <a:cs typeface="Arial"/>
                <a:sym typeface="Arial"/>
              </a:rPr>
              <a:t>February 27, 2017</a:t>
            </a:r>
            <a:endParaRPr lang="en-US" sz="1400" b="0" dirty="0">
              <a:latin typeface="+mn-lt"/>
              <a:ea typeface="Arial"/>
              <a:cs typeface="Arial"/>
              <a:sym typeface="Arial"/>
            </a:endParaRPr>
          </a:p>
          <a:p>
            <a:endParaRPr lang="en-US" sz="1400" dirty="0" smtClean="0">
              <a:latin typeface="+mn-lt"/>
            </a:endParaRPr>
          </a:p>
        </p:txBody>
      </p:sp>
    </p:spTree>
    <p:extLst>
      <p:ext uri="{BB962C8B-B14F-4D97-AF65-F5344CB8AC3E}">
        <p14:creationId xmlns:p14="http://schemas.microsoft.com/office/powerpoint/2010/main" val="24719906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Improving PCOR Methods: Why Methods Matter</a:t>
            </a:r>
            <a:endParaRPr lang="en-US" dirty="0">
              <a:latin typeface="+mn-lt"/>
            </a:endParaRPr>
          </a:p>
        </p:txBody>
      </p:sp>
      <p:sp>
        <p:nvSpPr>
          <p:cNvPr id="7" name="Slide Number Placeholder 9"/>
          <p:cNvSpPr>
            <a:spLocks noGrp="1"/>
          </p:cNvSpPr>
          <p:nvPr>
            <p:ph type="sldNum" sz="quarter" idx="12"/>
          </p:nvPr>
        </p:nvSpPr>
        <p:spPr/>
        <p:txBody>
          <a:bodyPr/>
          <a:lstStyle/>
          <a:p>
            <a:fld id="{5FA82A9D-F74A-5941-AEE0-9E55A48F620F}" type="slidenum">
              <a:rPr lang="en-US" smtClean="0"/>
              <a:pPr/>
              <a:t>2</a:t>
            </a:fld>
            <a:endParaRPr lang="en-US" dirty="0"/>
          </a:p>
        </p:txBody>
      </p:sp>
      <p:graphicFrame>
        <p:nvGraphicFramePr>
          <p:cNvPr id="8" name="Diagram 7"/>
          <p:cNvGraphicFramePr/>
          <p:nvPr>
            <p:extLst>
              <p:ext uri="{D42A27DB-BD31-4B8C-83A1-F6EECF244321}">
                <p14:modId xmlns:p14="http://schemas.microsoft.com/office/powerpoint/2010/main" val="133421735"/>
              </p:ext>
            </p:extLst>
          </p:nvPr>
        </p:nvGraphicFramePr>
        <p:xfrm>
          <a:off x="255911" y="1623982"/>
          <a:ext cx="8686800" cy="4570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9676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553548346"/>
              </p:ext>
            </p:extLst>
          </p:nvPr>
        </p:nvGraphicFramePr>
        <p:xfrm>
          <a:off x="244366" y="1608076"/>
          <a:ext cx="8686800" cy="4570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smtClean="0">
                <a:latin typeface="+mn-lt"/>
              </a:rPr>
              <a:t>Improving PCOR Methods: Program Goals</a:t>
            </a:r>
            <a:endParaRPr lang="en-US" dirty="0">
              <a:latin typeface="+mn-lt"/>
            </a:endParaRPr>
          </a:p>
        </p:txBody>
      </p:sp>
      <p:sp>
        <p:nvSpPr>
          <p:cNvPr id="3" name="Slide Number Placeholder 2"/>
          <p:cNvSpPr>
            <a:spLocks noGrp="1"/>
          </p:cNvSpPr>
          <p:nvPr>
            <p:ph type="sldNum" sz="quarter" idx="12"/>
          </p:nvPr>
        </p:nvSpPr>
        <p:spPr/>
        <p:txBody>
          <a:bodyPr/>
          <a:lstStyle/>
          <a:p>
            <a:fld id="{526C0CA0-987B-B045-B87B-808D8F9C7F1E}" type="slidenum">
              <a:rPr lang="en-US" smtClean="0"/>
              <a:t>3</a:t>
            </a:fld>
            <a:endParaRPr lang="en-US" dirty="0"/>
          </a:p>
        </p:txBody>
      </p:sp>
    </p:spTree>
    <p:extLst>
      <p:ext uri="{BB962C8B-B14F-4D97-AF65-F5344CB8AC3E}">
        <p14:creationId xmlns:p14="http://schemas.microsoft.com/office/powerpoint/2010/main" val="1201684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Methods Program Overview</a:t>
            </a:r>
          </a:p>
        </p:txBody>
      </p:sp>
      <p:sp>
        <p:nvSpPr>
          <p:cNvPr id="3" name="Content Placeholder 2"/>
          <p:cNvSpPr>
            <a:spLocks noGrp="1"/>
          </p:cNvSpPr>
          <p:nvPr>
            <p:ph idx="1"/>
          </p:nvPr>
        </p:nvSpPr>
        <p:spPr>
          <a:xfrm>
            <a:off x="376519" y="1522466"/>
            <a:ext cx="8229600" cy="4833884"/>
          </a:xfrm>
        </p:spPr>
        <p:txBody>
          <a:bodyPr vert="horz" lIns="91440" tIns="45720" rIns="91440" bIns="45720" rtlCol="0" anchor="t">
            <a:normAutofit fontScale="85000" lnSpcReduction="10000"/>
          </a:bodyPr>
          <a:lstStyle/>
          <a:p>
            <a:r>
              <a:rPr lang="en-US" sz="1900" dirty="0">
                <a:solidFill>
                  <a:schemeClr val="tx2">
                    <a:lumMod val="50000"/>
                  </a:schemeClr>
                </a:solidFill>
                <a:latin typeface="+mn-lt"/>
              </a:rPr>
              <a:t>92 funded projects, $93 million </a:t>
            </a:r>
            <a:r>
              <a:rPr lang="en-US" sz="1900" dirty="0" smtClean="0">
                <a:solidFill>
                  <a:schemeClr val="tx2">
                    <a:lumMod val="50000"/>
                  </a:schemeClr>
                </a:solidFill>
                <a:latin typeface="+mn-lt"/>
              </a:rPr>
              <a:t>awarded, $750,000/3 years</a:t>
            </a:r>
            <a:endParaRPr lang="en-US" sz="1900" dirty="0">
              <a:solidFill>
                <a:schemeClr val="tx2">
                  <a:lumMod val="50000"/>
                </a:schemeClr>
              </a:solidFill>
              <a:latin typeface="+mn-lt"/>
            </a:endParaRPr>
          </a:p>
          <a:p>
            <a:r>
              <a:rPr lang="en-US" sz="1900" dirty="0">
                <a:solidFill>
                  <a:schemeClr val="tx2">
                    <a:lumMod val="50000"/>
                  </a:schemeClr>
                </a:solidFill>
                <a:latin typeface="+mn-lt"/>
              </a:rPr>
              <a:t>29 states, DC, and Quebec</a:t>
            </a:r>
          </a:p>
          <a:p>
            <a:pPr marL="0" indent="0">
              <a:buNone/>
            </a:pPr>
            <a:endParaRPr lang="en-US" sz="1900" dirty="0">
              <a:latin typeface="+mn-lt"/>
            </a:endParaRPr>
          </a:p>
          <a:p>
            <a:pPr marL="0" indent="0">
              <a:buNone/>
            </a:pPr>
            <a:endParaRPr lang="en-US" sz="1900" dirty="0">
              <a:latin typeface="+mn-lt"/>
            </a:endParaRPr>
          </a:p>
          <a:p>
            <a:endParaRPr lang="en-US" sz="1900" dirty="0">
              <a:latin typeface="+mn-lt"/>
            </a:endParaRPr>
          </a:p>
          <a:p>
            <a:endParaRPr lang="en-US" sz="1900" dirty="0">
              <a:latin typeface="+mn-lt"/>
            </a:endParaRPr>
          </a:p>
          <a:p>
            <a:endParaRPr lang="en-US" sz="1900" dirty="0">
              <a:latin typeface="+mn-lt"/>
            </a:endParaRPr>
          </a:p>
          <a:p>
            <a:endParaRPr lang="en-US" sz="1900" dirty="0">
              <a:latin typeface="+mn-lt"/>
            </a:endParaRPr>
          </a:p>
          <a:p>
            <a:pPr marL="0" indent="0">
              <a:buNone/>
            </a:pPr>
            <a:endParaRPr lang="en-US" sz="1900" dirty="0">
              <a:latin typeface="+mn-lt"/>
            </a:endParaRPr>
          </a:p>
          <a:p>
            <a:pPr marL="0" indent="0">
              <a:buNone/>
            </a:pPr>
            <a:endParaRPr lang="en-US" sz="1900" dirty="0">
              <a:latin typeface="+mn-lt"/>
            </a:endParaRPr>
          </a:p>
          <a:p>
            <a:pPr marL="0" indent="0">
              <a:buNone/>
            </a:pPr>
            <a:r>
              <a:rPr lang="en-US" sz="1900" dirty="0">
                <a:solidFill>
                  <a:schemeClr val="tx1"/>
                </a:solidFill>
                <a:latin typeface="+mn-lt"/>
              </a:rPr>
              <a:t/>
            </a:r>
            <a:br>
              <a:rPr lang="en-US" sz="1900" dirty="0">
                <a:solidFill>
                  <a:schemeClr val="tx1"/>
                </a:solidFill>
                <a:latin typeface="+mn-lt"/>
              </a:rPr>
            </a:br>
            <a:endParaRPr lang="en-US" sz="1900" dirty="0">
              <a:solidFill>
                <a:schemeClr val="tx1"/>
              </a:solidFill>
              <a:latin typeface="+mn-lt"/>
            </a:endParaRPr>
          </a:p>
          <a:p>
            <a:r>
              <a:rPr lang="en-US" sz="1900" dirty="0">
                <a:solidFill>
                  <a:srgbClr val="002060"/>
                </a:solidFill>
                <a:latin typeface="+mn-lt"/>
              </a:rPr>
              <a:t>Methods for Patient and Stakeholder Engagement</a:t>
            </a:r>
          </a:p>
          <a:p>
            <a:r>
              <a:rPr lang="en-US" sz="1900" dirty="0">
                <a:solidFill>
                  <a:srgbClr val="002060"/>
                </a:solidFill>
                <a:latin typeface="+mn-lt"/>
              </a:rPr>
              <a:t>Methods for Patient-Centered Outcomes and Patient-Reported Outcomes</a:t>
            </a:r>
          </a:p>
          <a:p>
            <a:r>
              <a:rPr lang="en-US" sz="1900" dirty="0">
                <a:solidFill>
                  <a:srgbClr val="002060"/>
                </a:solidFill>
                <a:latin typeface="+mn-lt"/>
              </a:rPr>
              <a:t>Research Related to the Ethical Conduct of PCOR/CER</a:t>
            </a:r>
          </a:p>
          <a:p>
            <a:r>
              <a:rPr lang="en-US" sz="1900" dirty="0">
                <a:solidFill>
                  <a:srgbClr val="002060"/>
                </a:solidFill>
                <a:latin typeface="+mn-lt"/>
              </a:rPr>
              <a:t>Methods to Improve Study Design</a:t>
            </a:r>
          </a:p>
          <a:p>
            <a:r>
              <a:rPr lang="en-US" sz="1900" dirty="0">
                <a:solidFill>
                  <a:srgbClr val="002060"/>
                </a:solidFill>
                <a:latin typeface="+mn-lt"/>
              </a:rPr>
              <a:t>Methods to Improve Validity and Efficiency of Analyses</a:t>
            </a:r>
          </a:p>
          <a:p>
            <a:r>
              <a:rPr lang="en-US" sz="1900" dirty="0">
                <a:solidFill>
                  <a:srgbClr val="002060"/>
                </a:solidFill>
                <a:latin typeface="+mn-lt"/>
              </a:rPr>
              <a:t>Methods to Support Data Research Networks</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526C0CA0-987B-B045-B87B-808D8F9C7F1E}" type="slidenum">
              <a:rPr lang="en-US" smtClean="0"/>
              <a:t>4</a:t>
            </a:fld>
            <a:endParaRPr lang="en-US" dirty="0"/>
          </a:p>
        </p:txBody>
      </p:sp>
      <p:pic>
        <p:nvPicPr>
          <p:cNvPr id="5" name="Picture 4"/>
          <p:cNvPicPr>
            <a:picLocks noChangeAspect="1"/>
          </p:cNvPicPr>
          <p:nvPr/>
        </p:nvPicPr>
        <p:blipFill>
          <a:blip r:embed="rId3"/>
          <a:stretch>
            <a:fillRect/>
          </a:stretch>
        </p:blipFill>
        <p:spPr>
          <a:xfrm>
            <a:off x="3097170" y="1798981"/>
            <a:ext cx="3947573" cy="2963311"/>
          </a:xfrm>
          <a:prstGeom prst="rect">
            <a:avLst/>
          </a:prstGeom>
        </p:spPr>
      </p:pic>
    </p:spTree>
    <p:extLst>
      <p:ext uri="{BB962C8B-B14F-4D97-AF65-F5344CB8AC3E}">
        <p14:creationId xmlns:p14="http://schemas.microsoft.com/office/powerpoint/2010/main" val="2992933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6187"/>
            <a:ext cx="8229600" cy="1047977"/>
          </a:xfrm>
        </p:spPr>
        <p:txBody>
          <a:bodyPr/>
          <a:lstStyle/>
          <a:p>
            <a:r>
              <a:rPr lang="en-US" b="0" dirty="0"/>
              <a:t>Importance of CI Methods for </a:t>
            </a:r>
            <a:r>
              <a:rPr lang="en-US" b="0" dirty="0" smtClean="0"/>
              <a:t>PCOR/CER</a:t>
            </a:r>
            <a:br>
              <a:rPr lang="en-US" b="0" dirty="0" smtClean="0"/>
            </a:br>
            <a:endParaRPr lang="en-US" dirty="0"/>
          </a:p>
        </p:txBody>
      </p:sp>
      <p:sp>
        <p:nvSpPr>
          <p:cNvPr id="3" name="Content Placeholder 2"/>
          <p:cNvSpPr>
            <a:spLocks noGrp="1"/>
          </p:cNvSpPr>
          <p:nvPr>
            <p:ph idx="1"/>
          </p:nvPr>
        </p:nvSpPr>
        <p:spPr/>
        <p:txBody>
          <a:bodyPr/>
          <a:lstStyle/>
          <a:p>
            <a:r>
              <a:rPr lang="en-US" dirty="0" smtClean="0"/>
              <a:t>Many important clinical CER questions cannot be answered with RCTs (impossible/undesirable/unethical) – need for observational studies and to support improvements in analytic methods.</a:t>
            </a:r>
          </a:p>
          <a:p>
            <a:r>
              <a:rPr lang="en-US" dirty="0" smtClean="0"/>
              <a:t>Comparison </a:t>
            </a:r>
            <a:r>
              <a:rPr lang="en-US" dirty="0"/>
              <a:t>of complex treatment strategies sustained over long periods of time using data collected from routine clinical practice (or </a:t>
            </a:r>
            <a:r>
              <a:rPr lang="en-US" dirty="0" smtClean="0"/>
              <a:t>EHRs).</a:t>
            </a:r>
          </a:p>
          <a:p>
            <a:r>
              <a:rPr lang="en-US" dirty="0" smtClean="0"/>
              <a:t>Need to “transport” findings from our funded methodological projects  to other parts of the PCORI portfolio, esp. large pragmatic studies and </a:t>
            </a:r>
            <a:r>
              <a:rPr lang="en-US" dirty="0" err="1" smtClean="0"/>
              <a:t>PCORnet</a:t>
            </a:r>
            <a:r>
              <a:rPr lang="en-US" dirty="0" smtClean="0"/>
              <a:t>.</a:t>
            </a:r>
          </a:p>
          <a:p>
            <a:r>
              <a:rPr lang="en-US" dirty="0" smtClean="0"/>
              <a:t>Intent of our investments in this area is to provide guidance/</a:t>
            </a:r>
            <a:r>
              <a:rPr lang="en-US" dirty="0"/>
              <a:t> </a:t>
            </a:r>
            <a:r>
              <a:rPr lang="en-US" dirty="0" smtClean="0"/>
              <a:t>recommendations to research community about what CI approaches are </a:t>
            </a:r>
            <a:r>
              <a:rPr lang="en-US" dirty="0"/>
              <a:t>more or less optimal </a:t>
            </a:r>
            <a:r>
              <a:rPr lang="en-US" dirty="0" smtClean="0"/>
              <a:t>for </a:t>
            </a:r>
            <a:r>
              <a:rPr lang="en-US" dirty="0"/>
              <a:t>a particular problem</a:t>
            </a:r>
            <a:r>
              <a:rPr lang="en-US" dirty="0" smtClean="0"/>
              <a:t>– toolkits, decision trees, standards, best practices.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526C0CA0-987B-B045-B87B-808D8F9C7F1E}" type="slidenum">
              <a:rPr lang="en-US" smtClean="0"/>
              <a:t>5</a:t>
            </a:fld>
            <a:endParaRPr lang="en-US" dirty="0"/>
          </a:p>
        </p:txBody>
      </p:sp>
    </p:spTree>
    <p:extLst>
      <p:ext uri="{BB962C8B-B14F-4D97-AF65-F5344CB8AC3E}">
        <p14:creationId xmlns:p14="http://schemas.microsoft.com/office/powerpoint/2010/main" val="2859343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324743"/>
            <a:ext cx="8991600" cy="822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49918" y="1761526"/>
            <a:ext cx="4613082" cy="4071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52400" y="314058"/>
            <a:ext cx="7391400" cy="738664"/>
          </a:xfrm>
          <a:prstGeom prst="rect">
            <a:avLst/>
          </a:prstGeom>
        </p:spPr>
        <p:txBody>
          <a:bodyPr wrap="square">
            <a:spAutoFit/>
          </a:bodyPr>
          <a:lstStyle/>
          <a:p>
            <a:r>
              <a:rPr lang="en-US" sz="2100" b="1" dirty="0">
                <a:solidFill>
                  <a:schemeClr val="tx2"/>
                </a:solidFill>
                <a:latin typeface="+mn-lt"/>
              </a:rPr>
              <a:t>Methods for Comparative Effectiveness and Safety Analyses in a High-Dimensional Covariate Space with Few Events</a:t>
            </a:r>
          </a:p>
        </p:txBody>
      </p:sp>
      <p:sp>
        <p:nvSpPr>
          <p:cNvPr id="5" name="Rectangle 4"/>
          <p:cNvSpPr/>
          <p:nvPr/>
        </p:nvSpPr>
        <p:spPr>
          <a:xfrm>
            <a:off x="4267200" y="4942701"/>
            <a:ext cx="4495800" cy="861774"/>
          </a:xfrm>
          <a:prstGeom prst="rect">
            <a:avLst/>
          </a:prstGeom>
        </p:spPr>
        <p:txBody>
          <a:bodyPr wrap="square">
            <a:spAutoFit/>
          </a:bodyPr>
          <a:lstStyle/>
          <a:p>
            <a:pPr algn="r"/>
            <a:r>
              <a:rPr lang="es-ES" i="1" dirty="0">
                <a:solidFill>
                  <a:prstClr val="white"/>
                </a:solidFill>
                <a:latin typeface="Calibri"/>
              </a:rPr>
              <a:t>	</a:t>
            </a:r>
            <a:r>
              <a:rPr lang="en-US" sz="1600" i="1" dirty="0">
                <a:solidFill>
                  <a:schemeClr val="bg1"/>
                </a:solidFill>
              </a:rPr>
              <a:t>Jessica M. Franklin, PhD</a:t>
            </a:r>
          </a:p>
          <a:p>
            <a:pPr algn="r"/>
            <a:r>
              <a:rPr lang="en-US" sz="1600" i="1" dirty="0">
                <a:solidFill>
                  <a:schemeClr val="bg1"/>
                </a:solidFill>
              </a:rPr>
              <a:t>Brigham and Women’s Hospital</a:t>
            </a:r>
          </a:p>
          <a:p>
            <a:pPr algn="r"/>
            <a:r>
              <a:rPr lang="en-US" sz="1600" i="1" dirty="0">
                <a:solidFill>
                  <a:schemeClr val="bg1"/>
                </a:solidFill>
              </a:rPr>
              <a:t>Boston, MA</a:t>
            </a:r>
          </a:p>
        </p:txBody>
      </p:sp>
      <p:sp>
        <p:nvSpPr>
          <p:cNvPr id="6" name="Rectangle 5"/>
          <p:cNvSpPr/>
          <p:nvPr/>
        </p:nvSpPr>
        <p:spPr>
          <a:xfrm>
            <a:off x="201147" y="1295400"/>
            <a:ext cx="3720171" cy="5309146"/>
          </a:xfrm>
          <a:prstGeom prst="rect">
            <a:avLst/>
          </a:prstGeom>
        </p:spPr>
        <p:txBody>
          <a:bodyPr wrap="square">
            <a:spAutoFit/>
          </a:bodyPr>
          <a:lstStyle/>
          <a:p>
            <a:pPr fontAlgn="auto">
              <a:spcBef>
                <a:spcPts val="0"/>
              </a:spcBef>
              <a:spcAft>
                <a:spcPts val="1200"/>
              </a:spcAft>
            </a:pPr>
            <a:r>
              <a:rPr lang="en-US" sz="1600" dirty="0">
                <a:solidFill>
                  <a:schemeClr val="tx2"/>
                </a:solidFill>
                <a:latin typeface="+mn-lt"/>
                <a:cs typeface="Arial" panose="020B0604020202020204" pitchFamily="34" charset="0"/>
              </a:rPr>
              <a:t>Potential Impact</a:t>
            </a:r>
          </a:p>
          <a:p>
            <a:pPr marL="214313" lvl="1" indent="-214313" defTabSz="457200">
              <a:spcAft>
                <a:spcPts val="600"/>
              </a:spcAft>
              <a:buClr>
                <a:srgbClr val="71C04F"/>
              </a:buClr>
              <a:buSzPct val="100000"/>
              <a:buFont typeface="Arial" panose="020B0604020202020204" pitchFamily="34" charset="0"/>
              <a:buChar char="•"/>
              <a:tabLst>
                <a:tab pos="342900" algn="l"/>
              </a:tabLst>
              <a:defRPr/>
            </a:pPr>
            <a:r>
              <a:rPr lang="en-US" sz="1600" dirty="0">
                <a:solidFill>
                  <a:schemeClr val="tx2"/>
                </a:solidFill>
                <a:latin typeface="+mn-lt"/>
                <a:cs typeface="Arial" panose="020B0604020202020204" pitchFamily="34" charset="0"/>
              </a:rPr>
              <a:t>Could change PCOR by improving the ability to evaluate treatments soon after they are made available, evaluate treatment effects in patient subgroups, and evaluate treatments for rare diseases</a:t>
            </a:r>
          </a:p>
          <a:p>
            <a:pPr>
              <a:spcAft>
                <a:spcPts val="800"/>
              </a:spcAft>
            </a:pPr>
            <a:r>
              <a:rPr lang="en-US" sz="1600" dirty="0">
                <a:solidFill>
                  <a:schemeClr val="tx2"/>
                </a:solidFill>
                <a:latin typeface="+mn-lt"/>
                <a:cs typeface="Arial" panose="020B0604020202020204" pitchFamily="34" charset="0"/>
              </a:rPr>
              <a:t>Engagement</a:t>
            </a:r>
          </a:p>
          <a:p>
            <a:pPr marL="285750" indent="-285750">
              <a:spcAft>
                <a:spcPts val="800"/>
              </a:spcAft>
              <a:buClr>
                <a:srgbClr val="71C04F"/>
              </a:buClr>
              <a:buSzPct val="80000"/>
              <a:buFont typeface="Calibri" panose="020F0502020204030204" pitchFamily="34" charset="0"/>
              <a:buChar char="•"/>
            </a:pPr>
            <a:r>
              <a:rPr lang="en-US" sz="1600" dirty="0">
                <a:solidFill>
                  <a:schemeClr val="tx2"/>
                </a:solidFill>
                <a:latin typeface="+mn-lt"/>
                <a:cs typeface="Arial" panose="020B0604020202020204" pitchFamily="34" charset="0"/>
              </a:rPr>
              <a:t>Patients participated in preliminary interviews, and an advisory panel of 10 patients and other stakeholder representatives will meet five times per year to provide feedback </a:t>
            </a:r>
          </a:p>
          <a:p>
            <a:pPr>
              <a:spcAft>
                <a:spcPts val="800"/>
              </a:spcAft>
            </a:pPr>
            <a:r>
              <a:rPr lang="en-US" sz="1600" dirty="0">
                <a:solidFill>
                  <a:schemeClr val="tx2"/>
                </a:solidFill>
                <a:latin typeface="+mn-lt"/>
                <a:cs typeface="Arial" panose="020B0604020202020204" pitchFamily="34" charset="0"/>
              </a:rPr>
              <a:t>Methods</a:t>
            </a:r>
          </a:p>
          <a:p>
            <a:pPr marL="285750" indent="-285750">
              <a:spcAft>
                <a:spcPts val="800"/>
              </a:spcAft>
              <a:buClr>
                <a:srgbClr val="71C04F"/>
              </a:buClr>
              <a:buFont typeface="Arial" panose="020B0604020202020204" pitchFamily="34" charset="0"/>
              <a:buChar char="•"/>
            </a:pPr>
            <a:r>
              <a:rPr lang="en-US" sz="1600" dirty="0">
                <a:solidFill>
                  <a:schemeClr val="tx2"/>
                </a:solidFill>
                <a:latin typeface="+mn-lt"/>
                <a:cs typeface="Arial" panose="020B0604020202020204" pitchFamily="34" charset="0"/>
              </a:rPr>
              <a:t>Evaluate the analytic strategies through simulation studies and apply analytic methods to three real-world patient-centered outcomes research sample studies</a:t>
            </a:r>
          </a:p>
        </p:txBody>
      </p:sp>
      <p:sp>
        <p:nvSpPr>
          <p:cNvPr id="7" name="TextBox 6"/>
          <p:cNvSpPr txBox="1"/>
          <p:nvPr/>
        </p:nvSpPr>
        <p:spPr>
          <a:xfrm>
            <a:off x="4267200" y="2760298"/>
            <a:ext cx="4114800" cy="2031325"/>
          </a:xfrm>
          <a:prstGeom prst="rect">
            <a:avLst/>
          </a:prstGeom>
          <a:noFill/>
        </p:spPr>
        <p:txBody>
          <a:bodyPr wrap="square" rtlCol="0">
            <a:spAutoFit/>
          </a:bodyPr>
          <a:lstStyle/>
          <a:p>
            <a:r>
              <a:rPr lang="en-US" dirty="0">
                <a:solidFill>
                  <a:schemeClr val="bg1"/>
                </a:solidFill>
                <a:latin typeface="+mn-lt"/>
              </a:rPr>
              <a:t>Evaluates and improves analytic strategies for nonrandomized studies</a:t>
            </a:r>
          </a:p>
          <a:p>
            <a:r>
              <a:rPr lang="en-US" dirty="0">
                <a:solidFill>
                  <a:schemeClr val="bg1"/>
                </a:solidFill>
                <a:latin typeface="+mn-lt"/>
              </a:rPr>
              <a:t>with few outcome events and many potential confounders, such as studies of treatment effects in patient subgroups and studies of treatments for rare diseases.</a:t>
            </a:r>
          </a:p>
        </p:txBody>
      </p:sp>
      <p:sp>
        <p:nvSpPr>
          <p:cNvPr id="8" name="TextBox 7"/>
          <p:cNvSpPr txBox="1"/>
          <p:nvPr/>
        </p:nvSpPr>
        <p:spPr>
          <a:xfrm>
            <a:off x="4208559" y="5874750"/>
            <a:ext cx="4613082" cy="738664"/>
          </a:xfrm>
          <a:prstGeom prst="rect">
            <a:avLst/>
          </a:prstGeom>
          <a:noFill/>
        </p:spPr>
        <p:txBody>
          <a:bodyPr wrap="square" rtlCol="0">
            <a:spAutoFit/>
          </a:bodyPr>
          <a:lstStyle/>
          <a:p>
            <a:pPr algn="r"/>
            <a:r>
              <a:rPr lang="en-US" sz="1400" i="1" dirty="0">
                <a:solidFill>
                  <a:schemeClr val="tx2"/>
                </a:solidFill>
                <a:latin typeface="+mn-lt"/>
              </a:rPr>
              <a:t>CER Methods and Infrastructure</a:t>
            </a:r>
            <a:br>
              <a:rPr lang="en-US" sz="1400" i="1" dirty="0">
                <a:solidFill>
                  <a:schemeClr val="tx2"/>
                </a:solidFill>
                <a:latin typeface="+mn-lt"/>
              </a:rPr>
            </a:br>
            <a:r>
              <a:rPr lang="en-US" sz="1400" b="1" i="1" dirty="0">
                <a:solidFill>
                  <a:schemeClr val="tx2"/>
                </a:solidFill>
                <a:latin typeface="+mn-lt"/>
              </a:rPr>
              <a:t>Cycle: Inaugural Methods </a:t>
            </a:r>
          </a:p>
          <a:p>
            <a:pPr algn="r"/>
            <a:r>
              <a:rPr lang="en-US" sz="1400" i="1" dirty="0">
                <a:solidFill>
                  <a:schemeClr val="tx2"/>
                </a:solidFill>
                <a:latin typeface="+mn-lt"/>
              </a:rPr>
              <a:t>awarded September 2013</a:t>
            </a:r>
          </a:p>
        </p:txBody>
      </p:sp>
      <p:pic>
        <p:nvPicPr>
          <p:cNvPr id="10" name="Picture 2" descr="http://www.drugepi.org/wp-content/uploads/2011/10/faculty_jmyers.jpg"/>
          <p:cNvPicPr>
            <a:picLocks noChangeAspect="1" noChangeArrowheads="1"/>
          </p:cNvPicPr>
          <p:nvPr/>
        </p:nvPicPr>
        <p:blipFill>
          <a:blip r:embed="rId5" cstate="print"/>
          <a:srcRect/>
          <a:stretch>
            <a:fillRect/>
          </a:stretch>
        </p:blipFill>
        <p:spPr bwMode="auto">
          <a:xfrm>
            <a:off x="7902575" y="1195388"/>
            <a:ext cx="1089025" cy="155575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4029299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324743"/>
            <a:ext cx="8991600" cy="8229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49918" y="1761526"/>
            <a:ext cx="4613082" cy="40719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314058"/>
            <a:ext cx="7391400" cy="738664"/>
          </a:xfrm>
          <a:prstGeom prst="rect">
            <a:avLst/>
          </a:prstGeom>
        </p:spPr>
        <p:txBody>
          <a:bodyPr wrap="square">
            <a:spAutoFit/>
          </a:bodyPr>
          <a:lstStyle/>
          <a:p>
            <a:r>
              <a:rPr lang="en-US" sz="2100" b="1" dirty="0">
                <a:solidFill>
                  <a:schemeClr val="tx2"/>
                </a:solidFill>
                <a:latin typeface="+mn-lt"/>
              </a:rPr>
              <a:t>Causal analyses of electronic health record data for assessing the comparative effectiveness of treatment regimens</a:t>
            </a:r>
          </a:p>
        </p:txBody>
      </p:sp>
      <p:sp>
        <p:nvSpPr>
          <p:cNvPr id="5" name="Rectangle 4"/>
          <p:cNvSpPr/>
          <p:nvPr/>
        </p:nvSpPr>
        <p:spPr>
          <a:xfrm>
            <a:off x="4325841" y="4878461"/>
            <a:ext cx="4495800" cy="892552"/>
          </a:xfrm>
          <a:prstGeom prst="rect">
            <a:avLst/>
          </a:prstGeom>
        </p:spPr>
        <p:txBody>
          <a:bodyPr wrap="square">
            <a:spAutoFit/>
          </a:bodyPr>
          <a:lstStyle/>
          <a:p>
            <a:pPr algn="r"/>
            <a:r>
              <a:rPr lang="es-ES" i="1" dirty="0" smtClean="0">
                <a:solidFill>
                  <a:prstClr val="white"/>
                </a:solidFill>
                <a:latin typeface="Calibri"/>
              </a:rPr>
              <a:t>	</a:t>
            </a:r>
            <a:r>
              <a:rPr lang="en-US" sz="1600" i="1" dirty="0" err="1">
                <a:solidFill>
                  <a:schemeClr val="bg1"/>
                </a:solidFill>
              </a:rPr>
              <a:t>Romain</a:t>
            </a:r>
            <a:r>
              <a:rPr lang="en-US" sz="1600" i="1" dirty="0">
                <a:solidFill>
                  <a:schemeClr val="bg1"/>
                </a:solidFill>
              </a:rPr>
              <a:t> </a:t>
            </a:r>
            <a:r>
              <a:rPr lang="en-US" sz="1600" i="1" dirty="0" err="1" smtClean="0">
                <a:solidFill>
                  <a:schemeClr val="bg1"/>
                </a:solidFill>
              </a:rPr>
              <a:t>Neugebauer</a:t>
            </a:r>
            <a:r>
              <a:rPr lang="en-US" sz="1600" i="1" dirty="0" smtClean="0">
                <a:solidFill>
                  <a:schemeClr val="bg1"/>
                </a:solidFill>
              </a:rPr>
              <a:t>, PhD</a:t>
            </a:r>
            <a:endParaRPr lang="en-US" sz="1600" i="1" dirty="0">
              <a:solidFill>
                <a:schemeClr val="bg1"/>
              </a:solidFill>
            </a:endParaRPr>
          </a:p>
          <a:p>
            <a:pPr algn="r"/>
            <a:r>
              <a:rPr lang="en-US" sz="1600" i="1" dirty="0">
                <a:solidFill>
                  <a:schemeClr val="bg1"/>
                </a:solidFill>
              </a:rPr>
              <a:t>Kaiser Foundation Research Institute</a:t>
            </a:r>
          </a:p>
          <a:p>
            <a:pPr algn="r"/>
            <a:r>
              <a:rPr lang="en-US" sz="1600" i="1" dirty="0">
                <a:solidFill>
                  <a:schemeClr val="bg1"/>
                </a:solidFill>
              </a:rPr>
              <a:t>Oakland, CA</a:t>
            </a:r>
          </a:p>
        </p:txBody>
      </p:sp>
      <p:sp>
        <p:nvSpPr>
          <p:cNvPr id="7" name="TextBox 6"/>
          <p:cNvSpPr txBox="1"/>
          <p:nvPr/>
        </p:nvSpPr>
        <p:spPr>
          <a:xfrm>
            <a:off x="4310601" y="2537283"/>
            <a:ext cx="4114800" cy="1815882"/>
          </a:xfrm>
          <a:prstGeom prst="rect">
            <a:avLst/>
          </a:prstGeom>
          <a:noFill/>
        </p:spPr>
        <p:txBody>
          <a:bodyPr wrap="square" rtlCol="0">
            <a:spAutoFit/>
          </a:bodyPr>
          <a:lstStyle/>
          <a:p>
            <a:r>
              <a:rPr lang="en-US" sz="1600" dirty="0" smtClean="0">
                <a:solidFill>
                  <a:schemeClr val="bg1"/>
                </a:solidFill>
              </a:rPr>
              <a:t>Advances and adapts existing </a:t>
            </a:r>
            <a:r>
              <a:rPr lang="en-US" sz="1600" dirty="0">
                <a:solidFill>
                  <a:schemeClr val="bg1"/>
                </a:solidFill>
              </a:rPr>
              <a:t>causal inference </a:t>
            </a:r>
            <a:r>
              <a:rPr lang="en-US" sz="1600" dirty="0" smtClean="0">
                <a:solidFill>
                  <a:schemeClr val="bg1"/>
                </a:solidFill>
              </a:rPr>
              <a:t>methods to improve evaluation of realistic adaptive </a:t>
            </a:r>
            <a:r>
              <a:rPr lang="en-US" sz="1600" dirty="0">
                <a:solidFill>
                  <a:schemeClr val="bg1"/>
                </a:solidFill>
              </a:rPr>
              <a:t>treatment strategies </a:t>
            </a:r>
            <a:r>
              <a:rPr lang="en-US" sz="1600" dirty="0" smtClean="0">
                <a:solidFill>
                  <a:schemeClr val="bg1"/>
                </a:solidFill>
              </a:rPr>
              <a:t>that </a:t>
            </a:r>
            <a:r>
              <a:rPr lang="en-US" sz="1600" dirty="0">
                <a:solidFill>
                  <a:schemeClr val="bg1"/>
                </a:solidFill>
              </a:rPr>
              <a:t>reflect real-world adherence to treatment decisions and </a:t>
            </a:r>
            <a:r>
              <a:rPr lang="en-US" sz="1600" dirty="0" smtClean="0">
                <a:solidFill>
                  <a:schemeClr val="bg1"/>
                </a:solidFill>
              </a:rPr>
              <a:t>recommended </a:t>
            </a:r>
            <a:r>
              <a:rPr lang="en-US" sz="1600" dirty="0">
                <a:solidFill>
                  <a:schemeClr val="bg1"/>
                </a:solidFill>
              </a:rPr>
              <a:t>monitoring </a:t>
            </a:r>
            <a:r>
              <a:rPr lang="en-US" sz="1600" dirty="0" smtClean="0">
                <a:solidFill>
                  <a:schemeClr val="bg1"/>
                </a:solidFill>
              </a:rPr>
              <a:t>schedules. </a:t>
            </a:r>
            <a:endParaRPr lang="en-US" sz="1600" dirty="0">
              <a:solidFill>
                <a:schemeClr val="bg1"/>
              </a:solidFill>
            </a:endParaRPr>
          </a:p>
          <a:p>
            <a:endParaRPr lang="en-US" sz="1600" dirty="0">
              <a:solidFill>
                <a:schemeClr val="bg1"/>
              </a:solidFill>
            </a:endParaRPr>
          </a:p>
        </p:txBody>
      </p:sp>
      <p:sp>
        <p:nvSpPr>
          <p:cNvPr id="8" name="TextBox 7"/>
          <p:cNvSpPr txBox="1"/>
          <p:nvPr/>
        </p:nvSpPr>
        <p:spPr>
          <a:xfrm>
            <a:off x="4208559" y="5874750"/>
            <a:ext cx="4613082" cy="523220"/>
          </a:xfrm>
          <a:prstGeom prst="rect">
            <a:avLst/>
          </a:prstGeom>
          <a:noFill/>
        </p:spPr>
        <p:txBody>
          <a:bodyPr wrap="square" rtlCol="0">
            <a:spAutoFit/>
          </a:bodyPr>
          <a:lstStyle/>
          <a:p>
            <a:pPr algn="r"/>
            <a:r>
              <a:rPr lang="en-US" sz="1400" i="1" dirty="0">
                <a:solidFill>
                  <a:schemeClr val="tx2"/>
                </a:solidFill>
                <a:latin typeface="+mn-lt"/>
              </a:rPr>
              <a:t>CER Methods and Infrastructure,</a:t>
            </a:r>
            <a:br>
              <a:rPr lang="en-US" sz="1400" i="1" dirty="0">
                <a:solidFill>
                  <a:schemeClr val="tx2"/>
                </a:solidFill>
                <a:latin typeface="+mn-lt"/>
              </a:rPr>
            </a:br>
            <a:r>
              <a:rPr lang="en-US" sz="1400" i="1" dirty="0">
                <a:solidFill>
                  <a:schemeClr val="tx2"/>
                </a:solidFill>
                <a:latin typeface="+mn-lt"/>
              </a:rPr>
              <a:t>awarded </a:t>
            </a:r>
            <a:r>
              <a:rPr lang="en-US" sz="1400" i="1" dirty="0" smtClean="0">
                <a:solidFill>
                  <a:schemeClr val="tx2"/>
                </a:solidFill>
                <a:latin typeface="+mn-lt"/>
              </a:rPr>
              <a:t>September 2014</a:t>
            </a:r>
            <a:endParaRPr lang="en-US" sz="1400" i="1" dirty="0">
              <a:solidFill>
                <a:schemeClr val="tx2"/>
              </a:solidFill>
              <a:latin typeface="+mn-lt"/>
            </a:endParaRPr>
          </a:p>
        </p:txBody>
      </p:sp>
      <p:sp>
        <p:nvSpPr>
          <p:cNvPr id="11" name="Rectangle 10"/>
          <p:cNvSpPr/>
          <p:nvPr/>
        </p:nvSpPr>
        <p:spPr>
          <a:xfrm>
            <a:off x="238453" y="1302633"/>
            <a:ext cx="3720171" cy="4785926"/>
          </a:xfrm>
          <a:prstGeom prst="rect">
            <a:avLst/>
          </a:prstGeom>
        </p:spPr>
        <p:txBody>
          <a:bodyPr wrap="square">
            <a:spAutoFit/>
          </a:bodyPr>
          <a:lstStyle/>
          <a:p>
            <a:pPr fontAlgn="auto">
              <a:spcBef>
                <a:spcPts val="0"/>
              </a:spcBef>
              <a:spcAft>
                <a:spcPts val="1200"/>
              </a:spcAft>
            </a:pPr>
            <a:r>
              <a:rPr lang="en-US" sz="1500" dirty="0" smtClean="0">
                <a:solidFill>
                  <a:schemeClr val="tx2"/>
                </a:solidFill>
                <a:cs typeface="Arial" panose="020B0604020202020204" pitchFamily="34" charset="0"/>
              </a:rPr>
              <a:t>Potential Impact</a:t>
            </a:r>
          </a:p>
          <a:p>
            <a:pPr marL="214313" lvl="1" indent="-214313" defTabSz="457200">
              <a:spcAft>
                <a:spcPts val="600"/>
              </a:spcAft>
              <a:buClr>
                <a:srgbClr val="71C04F"/>
              </a:buClr>
              <a:buSzPct val="100000"/>
              <a:buFont typeface="Arial" panose="020B0604020202020204" pitchFamily="34" charset="0"/>
              <a:buChar char="•"/>
              <a:tabLst>
                <a:tab pos="342900" algn="l"/>
              </a:tabLst>
              <a:defRPr/>
            </a:pPr>
            <a:r>
              <a:rPr lang="en-US" sz="1500" dirty="0">
                <a:solidFill>
                  <a:schemeClr val="tx2"/>
                </a:solidFill>
                <a:cs typeface="Arial" panose="020B0604020202020204" pitchFamily="34" charset="0"/>
              </a:rPr>
              <a:t>Could change </a:t>
            </a:r>
            <a:r>
              <a:rPr lang="en-US" sz="1500" dirty="0" smtClean="0">
                <a:solidFill>
                  <a:schemeClr val="tx2"/>
                </a:solidFill>
                <a:cs typeface="Arial" panose="020B0604020202020204" pitchFamily="34" charset="0"/>
              </a:rPr>
              <a:t>PCOR </a:t>
            </a:r>
            <a:r>
              <a:rPr lang="en-US" sz="1500" dirty="0">
                <a:solidFill>
                  <a:schemeClr val="tx2"/>
                </a:solidFill>
                <a:cs typeface="Arial" panose="020B0604020202020204" pitchFamily="34" charset="0"/>
              </a:rPr>
              <a:t>by improving existing causal inference methods </a:t>
            </a:r>
            <a:r>
              <a:rPr lang="en-US" sz="1500" dirty="0" smtClean="0">
                <a:solidFill>
                  <a:schemeClr val="tx2"/>
                </a:solidFill>
                <a:cs typeface="Arial" panose="020B0604020202020204" pitchFamily="34" charset="0"/>
              </a:rPr>
              <a:t>for comparing </a:t>
            </a:r>
            <a:r>
              <a:rPr lang="en-US" sz="1500" dirty="0">
                <a:solidFill>
                  <a:schemeClr val="tx2"/>
                </a:solidFill>
                <a:cs typeface="Arial" panose="020B0604020202020204" pitchFamily="34" charset="0"/>
              </a:rPr>
              <a:t>complex treatment strategies </a:t>
            </a:r>
            <a:r>
              <a:rPr lang="en-US" sz="1500" dirty="0" smtClean="0">
                <a:solidFill>
                  <a:schemeClr val="tx2"/>
                </a:solidFill>
                <a:cs typeface="Arial" panose="020B0604020202020204" pitchFamily="34" charset="0"/>
              </a:rPr>
              <a:t>and informing </a:t>
            </a:r>
            <a:r>
              <a:rPr lang="en-US" sz="1500" dirty="0">
                <a:solidFill>
                  <a:schemeClr val="tx2"/>
                </a:solidFill>
                <a:cs typeface="Arial" panose="020B0604020202020204" pitchFamily="34" charset="0"/>
              </a:rPr>
              <a:t>decision making by clinicians and patients for the management of chronic conditions</a:t>
            </a:r>
          </a:p>
          <a:p>
            <a:pPr>
              <a:spcAft>
                <a:spcPts val="800"/>
              </a:spcAft>
            </a:pPr>
            <a:r>
              <a:rPr lang="en-US" sz="1500" dirty="0" smtClean="0">
                <a:solidFill>
                  <a:schemeClr val="tx2"/>
                </a:solidFill>
                <a:cs typeface="Arial" panose="020B0604020202020204" pitchFamily="34" charset="0"/>
              </a:rPr>
              <a:t>Engagement </a:t>
            </a:r>
          </a:p>
          <a:p>
            <a:pPr marL="285750" indent="-285750">
              <a:spcAft>
                <a:spcPts val="800"/>
              </a:spcAft>
              <a:buFont typeface="Arial" panose="020B0604020202020204" pitchFamily="34" charset="0"/>
              <a:buChar char="•"/>
            </a:pPr>
            <a:r>
              <a:rPr lang="en-US" sz="1500" dirty="0">
                <a:solidFill>
                  <a:schemeClr val="tx2"/>
                </a:solidFill>
                <a:cs typeface="Arial" panose="020B0604020202020204" pitchFamily="34" charset="0"/>
              </a:rPr>
              <a:t>A multi-stakeholder committee will inform and prioritize the development and dissemination of the proposed statistical methods </a:t>
            </a:r>
          </a:p>
          <a:p>
            <a:pPr>
              <a:spcAft>
                <a:spcPts val="800"/>
              </a:spcAft>
            </a:pPr>
            <a:r>
              <a:rPr lang="en-US" sz="1500" dirty="0" smtClean="0">
                <a:solidFill>
                  <a:schemeClr val="tx2"/>
                </a:solidFill>
                <a:cs typeface="Arial" panose="020B0604020202020204" pitchFamily="34" charset="0"/>
              </a:rPr>
              <a:t>Methods</a:t>
            </a:r>
          </a:p>
          <a:p>
            <a:pPr marL="285750" indent="-285750">
              <a:spcAft>
                <a:spcPts val="800"/>
              </a:spcAft>
              <a:buClr>
                <a:srgbClr val="71C04F"/>
              </a:buClr>
              <a:buFont typeface="Arial" panose="020B0604020202020204" pitchFamily="34" charset="0"/>
              <a:buChar char="•"/>
            </a:pPr>
            <a:r>
              <a:rPr lang="en-US" sz="1500" dirty="0">
                <a:solidFill>
                  <a:schemeClr val="tx2"/>
                </a:solidFill>
                <a:cs typeface="Arial" panose="020B0604020202020204" pitchFamily="34" charset="0"/>
              </a:rPr>
              <a:t>Simulation studies to evaluate the </a:t>
            </a:r>
            <a:r>
              <a:rPr lang="en-US" sz="1500" dirty="0" smtClean="0">
                <a:solidFill>
                  <a:schemeClr val="tx2"/>
                </a:solidFill>
                <a:cs typeface="Arial" panose="020B0604020202020204" pitchFamily="34" charset="0"/>
              </a:rPr>
              <a:t>statistical methods; </a:t>
            </a:r>
            <a:r>
              <a:rPr lang="en-US" sz="1500" dirty="0">
                <a:solidFill>
                  <a:schemeClr val="tx2"/>
                </a:solidFill>
                <a:cs typeface="Arial" panose="020B0604020202020204" pitchFamily="34" charset="0"/>
              </a:rPr>
              <a:t>application of the methods to analyze EHR data from a recent observational study of type II diabetes</a:t>
            </a:r>
          </a:p>
        </p:txBody>
      </p:sp>
      <p:pic>
        <p:nvPicPr>
          <p:cNvPr id="12" name="Picture 2" descr="http://www.dor.kaiser.org/external/DORExternal/images/photos/neugebauer_romai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2101" y="1030817"/>
            <a:ext cx="987424" cy="13165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01147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324743"/>
            <a:ext cx="8991600" cy="8229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49918" y="1761526"/>
            <a:ext cx="4613082" cy="40719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314058"/>
            <a:ext cx="8610600" cy="707886"/>
          </a:xfrm>
          <a:prstGeom prst="rect">
            <a:avLst/>
          </a:prstGeom>
        </p:spPr>
        <p:txBody>
          <a:bodyPr wrap="square">
            <a:spAutoFit/>
          </a:bodyPr>
          <a:lstStyle/>
          <a:p>
            <a:r>
              <a:rPr lang="en-US" sz="2000" b="1" dirty="0">
                <a:solidFill>
                  <a:srgbClr val="1F497D"/>
                </a:solidFill>
                <a:latin typeface="Calibri"/>
              </a:rPr>
              <a:t>Learning within Health Care Delivery Systems: Design, Analysis, and Interpretation of Longitudinal Cluster Randomized Trials</a:t>
            </a:r>
          </a:p>
        </p:txBody>
      </p:sp>
      <p:sp>
        <p:nvSpPr>
          <p:cNvPr id="5" name="Rectangle 4"/>
          <p:cNvSpPr/>
          <p:nvPr/>
        </p:nvSpPr>
        <p:spPr>
          <a:xfrm>
            <a:off x="4267200" y="4942701"/>
            <a:ext cx="4495800" cy="861774"/>
          </a:xfrm>
          <a:prstGeom prst="rect">
            <a:avLst/>
          </a:prstGeom>
        </p:spPr>
        <p:txBody>
          <a:bodyPr wrap="square">
            <a:spAutoFit/>
          </a:bodyPr>
          <a:lstStyle/>
          <a:p>
            <a:pPr algn="r"/>
            <a:r>
              <a:rPr lang="es-ES" i="1" dirty="0">
                <a:solidFill>
                  <a:prstClr val="white"/>
                </a:solidFill>
                <a:latin typeface="Calibri"/>
              </a:rPr>
              <a:t>	</a:t>
            </a:r>
            <a:r>
              <a:rPr lang="en-US" i="1" dirty="0">
                <a:solidFill>
                  <a:prstClr val="white"/>
                </a:solidFill>
                <a:latin typeface="Calibri"/>
              </a:rPr>
              <a:t>Patrick </a:t>
            </a:r>
            <a:r>
              <a:rPr lang="en-US" i="1" dirty="0" err="1">
                <a:solidFill>
                  <a:prstClr val="white"/>
                </a:solidFill>
                <a:latin typeface="Calibri"/>
              </a:rPr>
              <a:t>Heagerty</a:t>
            </a:r>
            <a:r>
              <a:rPr lang="en-US" i="1" dirty="0">
                <a:solidFill>
                  <a:prstClr val="white"/>
                </a:solidFill>
                <a:latin typeface="Calibri"/>
              </a:rPr>
              <a:t>, PhD, MS,</a:t>
            </a:r>
            <a:endParaRPr lang="en-US" sz="1600" i="1" dirty="0">
              <a:solidFill>
                <a:prstClr val="white"/>
              </a:solidFill>
            </a:endParaRPr>
          </a:p>
          <a:p>
            <a:pPr algn="r"/>
            <a:r>
              <a:rPr lang="en-US" sz="1600" i="1" dirty="0">
                <a:solidFill>
                  <a:prstClr val="white"/>
                </a:solidFill>
              </a:rPr>
              <a:t> University of Washington</a:t>
            </a:r>
          </a:p>
          <a:p>
            <a:pPr algn="r"/>
            <a:r>
              <a:rPr lang="en-US" sz="1600" i="1" dirty="0">
                <a:solidFill>
                  <a:prstClr val="white"/>
                </a:solidFill>
              </a:rPr>
              <a:t>Seattle, WA</a:t>
            </a:r>
          </a:p>
        </p:txBody>
      </p:sp>
      <p:sp>
        <p:nvSpPr>
          <p:cNvPr id="6" name="Rectangle 5"/>
          <p:cNvSpPr/>
          <p:nvPr/>
        </p:nvSpPr>
        <p:spPr>
          <a:xfrm>
            <a:off x="201147" y="1223338"/>
            <a:ext cx="3810000" cy="4893647"/>
          </a:xfrm>
          <a:prstGeom prst="rect">
            <a:avLst/>
          </a:prstGeom>
        </p:spPr>
        <p:txBody>
          <a:bodyPr wrap="square">
            <a:spAutoFit/>
          </a:bodyPr>
          <a:lstStyle/>
          <a:p>
            <a:pPr fontAlgn="auto">
              <a:spcBef>
                <a:spcPts val="0"/>
              </a:spcBef>
              <a:spcAft>
                <a:spcPts val="1200"/>
              </a:spcAft>
            </a:pPr>
            <a:r>
              <a:rPr lang="en-US" sz="1600" dirty="0">
                <a:solidFill>
                  <a:schemeClr val="accent1">
                    <a:lumMod val="75000"/>
                  </a:schemeClr>
                </a:solidFill>
                <a:latin typeface="Calibri"/>
                <a:cs typeface="Arial" panose="020B0604020202020204" pitchFamily="34" charset="0"/>
              </a:rPr>
              <a:t>Potential Impact</a:t>
            </a:r>
          </a:p>
          <a:p>
            <a:pPr marL="214313" lvl="1" indent="-214313" defTabSz="457200">
              <a:spcAft>
                <a:spcPts val="600"/>
              </a:spcAft>
              <a:buClr>
                <a:srgbClr val="71C04F"/>
              </a:buClr>
              <a:buSzPct val="100000"/>
              <a:buFont typeface="Arial" panose="020B0604020202020204" pitchFamily="34" charset="0"/>
              <a:buChar char="•"/>
              <a:tabLst>
                <a:tab pos="342900" algn="l"/>
              </a:tabLst>
              <a:defRPr/>
            </a:pPr>
            <a:r>
              <a:rPr lang="en-US" sz="1600" dirty="0">
                <a:solidFill>
                  <a:schemeClr val="accent1">
                    <a:lumMod val="75000"/>
                  </a:schemeClr>
                </a:solidFill>
                <a:latin typeface="Calibri"/>
                <a:cs typeface="Arial" panose="020B0604020202020204" pitchFamily="34" charset="0"/>
              </a:rPr>
              <a:t>Improves methods for the design and analysis of stepped wedge designs for the longitudinal study of clusters (e.g., providers or clinics), including analysis of heterogeneity of treatment effects (HTE)</a:t>
            </a:r>
          </a:p>
          <a:p>
            <a:pPr marL="0" lvl="1" defTabSz="457200">
              <a:spcAft>
                <a:spcPts val="600"/>
              </a:spcAft>
              <a:buClr>
                <a:srgbClr val="71C04F"/>
              </a:buClr>
              <a:buSzPct val="100000"/>
              <a:tabLst>
                <a:tab pos="342900" algn="l"/>
              </a:tabLst>
              <a:defRPr/>
            </a:pPr>
            <a:r>
              <a:rPr lang="en-US" sz="1600" dirty="0">
                <a:solidFill>
                  <a:schemeClr val="accent1">
                    <a:lumMod val="75000"/>
                  </a:schemeClr>
                </a:solidFill>
                <a:latin typeface="Calibri"/>
                <a:cs typeface="Arial" panose="020B0604020202020204" pitchFamily="34" charset="0"/>
              </a:rPr>
              <a:t>Engagement</a:t>
            </a:r>
          </a:p>
          <a:p>
            <a:pPr marL="285750" indent="-285750">
              <a:spcAft>
                <a:spcPts val="800"/>
              </a:spcAft>
              <a:buClr>
                <a:srgbClr val="71C04F"/>
              </a:buClr>
              <a:buSzPct val="80000"/>
              <a:buFont typeface="Calibri" panose="020F0502020204030204" pitchFamily="34" charset="0"/>
              <a:buChar char="•"/>
            </a:pPr>
            <a:r>
              <a:rPr lang="en-US" sz="1600" dirty="0">
                <a:solidFill>
                  <a:schemeClr val="accent1">
                    <a:lumMod val="75000"/>
                  </a:schemeClr>
                </a:solidFill>
                <a:latin typeface="Calibri"/>
                <a:cs typeface="Arial" panose="020B0604020202020204" pitchFamily="34" charset="0"/>
              </a:rPr>
              <a:t>Advisory committee and engagement with clinical researchers and statisticians (including the NIH </a:t>
            </a:r>
            <a:r>
              <a:rPr lang="en-US" sz="1600" dirty="0" err="1">
                <a:solidFill>
                  <a:schemeClr val="accent1">
                    <a:lumMod val="75000"/>
                  </a:schemeClr>
                </a:solidFill>
                <a:latin typeface="Calibri"/>
                <a:cs typeface="Arial" panose="020B0604020202020204" pitchFamily="34" charset="0"/>
              </a:rPr>
              <a:t>Collaboratory</a:t>
            </a:r>
            <a:r>
              <a:rPr lang="en-US" sz="1600" dirty="0">
                <a:solidFill>
                  <a:schemeClr val="accent1">
                    <a:lumMod val="75000"/>
                  </a:schemeClr>
                </a:solidFill>
                <a:latin typeface="Calibri"/>
                <a:cs typeface="Arial" panose="020B0604020202020204" pitchFamily="34" charset="0"/>
              </a:rPr>
              <a:t>)</a:t>
            </a:r>
          </a:p>
          <a:p>
            <a:pPr>
              <a:spcAft>
                <a:spcPts val="800"/>
              </a:spcAft>
              <a:buClr>
                <a:srgbClr val="71C04F"/>
              </a:buClr>
              <a:buSzPct val="80000"/>
            </a:pPr>
            <a:r>
              <a:rPr lang="en-US" sz="1600" dirty="0">
                <a:solidFill>
                  <a:schemeClr val="accent1">
                    <a:lumMod val="75000"/>
                  </a:schemeClr>
                </a:solidFill>
                <a:latin typeface="Calibri"/>
                <a:cs typeface="Arial" panose="020B0604020202020204" pitchFamily="34" charset="0"/>
              </a:rPr>
              <a:t>Methods</a:t>
            </a:r>
          </a:p>
          <a:p>
            <a:pPr marL="285750" indent="-285750">
              <a:spcAft>
                <a:spcPts val="800"/>
              </a:spcAft>
              <a:buClr>
                <a:srgbClr val="57BD57"/>
              </a:buClr>
              <a:buFont typeface="Arial" panose="020B0604020202020204" pitchFamily="34" charset="0"/>
              <a:buChar char="•"/>
            </a:pPr>
            <a:r>
              <a:rPr lang="en-US" sz="1600" dirty="0">
                <a:solidFill>
                  <a:schemeClr val="accent1">
                    <a:lumMod val="75000"/>
                  </a:schemeClr>
                </a:solidFill>
                <a:latin typeface="Calibri"/>
              </a:rPr>
              <a:t>Theoretical development, simulation studies, and empirical analyses to evaluate the performance of methods</a:t>
            </a:r>
          </a:p>
          <a:p>
            <a:pPr marL="285750" indent="-285750">
              <a:spcAft>
                <a:spcPts val="800"/>
              </a:spcAft>
              <a:buClr>
                <a:srgbClr val="57BD57"/>
              </a:buClr>
              <a:buFont typeface="Arial" panose="020B0604020202020204" pitchFamily="34" charset="0"/>
              <a:buChar char="•"/>
            </a:pPr>
            <a:r>
              <a:rPr lang="en-US" sz="1600" dirty="0">
                <a:solidFill>
                  <a:schemeClr val="accent1">
                    <a:lumMod val="75000"/>
                  </a:schemeClr>
                </a:solidFill>
                <a:latin typeface="Calibri"/>
                <a:cs typeface="Arial" panose="020B0604020202020204" pitchFamily="34" charset="0"/>
              </a:rPr>
              <a:t>Development and validation of open-source software to assist in the design of stepped wedge trials</a:t>
            </a:r>
          </a:p>
        </p:txBody>
      </p:sp>
      <p:sp>
        <p:nvSpPr>
          <p:cNvPr id="7" name="TextBox 6"/>
          <p:cNvSpPr txBox="1"/>
          <p:nvPr/>
        </p:nvSpPr>
        <p:spPr>
          <a:xfrm>
            <a:off x="4267200" y="2561465"/>
            <a:ext cx="4114800" cy="1754326"/>
          </a:xfrm>
          <a:prstGeom prst="rect">
            <a:avLst/>
          </a:prstGeom>
          <a:noFill/>
        </p:spPr>
        <p:txBody>
          <a:bodyPr wrap="square" rtlCol="0">
            <a:spAutoFit/>
          </a:bodyPr>
          <a:lstStyle/>
          <a:p>
            <a:r>
              <a:rPr lang="en-US" dirty="0">
                <a:solidFill>
                  <a:prstClr val="white"/>
                </a:solidFill>
                <a:latin typeface="Calibri"/>
              </a:rPr>
              <a:t>Develops a causal inference framework, operational knowledge, and study-planning tools necessary to design and conduct longitudinal studies of novel heath care delivery methods within a collection of delivery systems.</a:t>
            </a:r>
            <a:endParaRPr lang="en-US" sz="1600" dirty="0">
              <a:solidFill>
                <a:prstClr val="white"/>
              </a:solidFill>
              <a:latin typeface="Calibri"/>
            </a:endParaRPr>
          </a:p>
        </p:txBody>
      </p:sp>
      <p:sp>
        <p:nvSpPr>
          <p:cNvPr id="8" name="TextBox 7"/>
          <p:cNvSpPr txBox="1"/>
          <p:nvPr/>
        </p:nvSpPr>
        <p:spPr>
          <a:xfrm>
            <a:off x="4208559" y="5874750"/>
            <a:ext cx="4613082" cy="738664"/>
          </a:xfrm>
          <a:prstGeom prst="rect">
            <a:avLst/>
          </a:prstGeom>
          <a:noFill/>
        </p:spPr>
        <p:txBody>
          <a:bodyPr wrap="square" rtlCol="0">
            <a:spAutoFit/>
          </a:bodyPr>
          <a:lstStyle/>
          <a:p>
            <a:pPr algn="r"/>
            <a:r>
              <a:rPr lang="en-US" sz="1400" i="1" dirty="0">
                <a:solidFill>
                  <a:srgbClr val="1F497D"/>
                </a:solidFill>
                <a:latin typeface="Calibri"/>
              </a:rPr>
              <a:t>CER Methods and Infrastructure</a:t>
            </a:r>
          </a:p>
          <a:p>
            <a:pPr algn="r"/>
            <a:r>
              <a:rPr lang="en-US" sz="1400" b="1" i="1" dirty="0">
                <a:solidFill>
                  <a:srgbClr val="1F497D"/>
                </a:solidFill>
                <a:latin typeface="Calibri"/>
              </a:rPr>
              <a:t>Cycle 2 2015 (Fall 2015)</a:t>
            </a:r>
            <a:r>
              <a:rPr lang="en-US" sz="1400" i="1" dirty="0">
                <a:solidFill>
                  <a:srgbClr val="1F497D"/>
                </a:solidFill>
                <a:latin typeface="Calibri"/>
              </a:rPr>
              <a:t/>
            </a:r>
            <a:br>
              <a:rPr lang="en-US" sz="1400" i="1" dirty="0">
                <a:solidFill>
                  <a:srgbClr val="1F497D"/>
                </a:solidFill>
                <a:latin typeface="Calibri"/>
              </a:rPr>
            </a:br>
            <a:r>
              <a:rPr lang="en-US" sz="1400" i="1" dirty="0">
                <a:solidFill>
                  <a:srgbClr val="1F497D"/>
                </a:solidFill>
                <a:latin typeface="Calibri"/>
              </a:rPr>
              <a:t>awarded April 2016</a:t>
            </a:r>
          </a:p>
        </p:txBody>
      </p:sp>
      <p:pic>
        <p:nvPicPr>
          <p:cNvPr id="9" name="Picture 8"/>
          <p:cNvPicPr>
            <a:picLocks noChangeAspect="1"/>
          </p:cNvPicPr>
          <p:nvPr/>
        </p:nvPicPr>
        <p:blipFill>
          <a:blip r:embed="rId5"/>
          <a:stretch>
            <a:fillRect/>
          </a:stretch>
        </p:blipFill>
        <p:spPr>
          <a:xfrm>
            <a:off x="7901777" y="685800"/>
            <a:ext cx="1089824" cy="15257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63615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050" y="356128"/>
            <a:ext cx="8991600" cy="8229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67200" y="1735555"/>
            <a:ext cx="4613082" cy="40719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61132" y="431585"/>
            <a:ext cx="7391400" cy="738664"/>
          </a:xfrm>
          <a:prstGeom prst="rect">
            <a:avLst/>
          </a:prstGeom>
        </p:spPr>
        <p:txBody>
          <a:bodyPr wrap="square">
            <a:spAutoFit/>
          </a:bodyPr>
          <a:lstStyle/>
          <a:p>
            <a:r>
              <a:rPr lang="en-US" sz="2100" b="1" dirty="0">
                <a:solidFill>
                  <a:schemeClr val="tx2"/>
                </a:solidFill>
                <a:latin typeface="+mn-lt"/>
              </a:rPr>
              <a:t>Patient Centered Adaptive Treatment Strategies (PCATS) using Bayesian Causal Inference</a:t>
            </a:r>
          </a:p>
        </p:txBody>
      </p:sp>
      <p:sp>
        <p:nvSpPr>
          <p:cNvPr id="5" name="Rectangle 4"/>
          <p:cNvSpPr/>
          <p:nvPr/>
        </p:nvSpPr>
        <p:spPr>
          <a:xfrm>
            <a:off x="4232967" y="5004137"/>
            <a:ext cx="4647315" cy="830997"/>
          </a:xfrm>
          <a:prstGeom prst="rect">
            <a:avLst/>
          </a:prstGeom>
        </p:spPr>
        <p:txBody>
          <a:bodyPr wrap="square">
            <a:spAutoFit/>
          </a:bodyPr>
          <a:lstStyle/>
          <a:p>
            <a:pPr algn="r"/>
            <a:r>
              <a:rPr lang="en-US" sz="1600" i="1" dirty="0">
                <a:solidFill>
                  <a:prstClr val="white"/>
                </a:solidFill>
                <a:latin typeface="Calibri"/>
              </a:rPr>
              <a:t>	Bin Huang, PhD</a:t>
            </a:r>
          </a:p>
          <a:p>
            <a:pPr algn="r"/>
            <a:r>
              <a:rPr lang="en-US" sz="1600" i="1" dirty="0">
                <a:solidFill>
                  <a:prstClr val="white"/>
                </a:solidFill>
                <a:latin typeface="Calibri"/>
              </a:rPr>
              <a:t>Cincinnati Children’s Hospital Medical Center</a:t>
            </a:r>
          </a:p>
          <a:p>
            <a:pPr algn="r"/>
            <a:r>
              <a:rPr lang="en-US" sz="1600" i="1" dirty="0">
                <a:solidFill>
                  <a:prstClr val="white"/>
                </a:solidFill>
                <a:latin typeface="Calibri"/>
              </a:rPr>
              <a:t>Cincinnati, OH</a:t>
            </a:r>
          </a:p>
        </p:txBody>
      </p:sp>
      <p:sp>
        <p:nvSpPr>
          <p:cNvPr id="7" name="TextBox 6"/>
          <p:cNvSpPr txBox="1"/>
          <p:nvPr/>
        </p:nvSpPr>
        <p:spPr>
          <a:xfrm>
            <a:off x="4516341" y="2638737"/>
            <a:ext cx="4114800" cy="1569660"/>
          </a:xfrm>
          <a:prstGeom prst="rect">
            <a:avLst/>
          </a:prstGeom>
          <a:noFill/>
        </p:spPr>
        <p:txBody>
          <a:bodyPr wrap="square" rtlCol="0">
            <a:spAutoFit/>
          </a:bodyPr>
          <a:lstStyle/>
          <a:p>
            <a:r>
              <a:rPr lang="en-US" sz="1600" dirty="0">
                <a:solidFill>
                  <a:schemeClr val="bg1"/>
                </a:solidFill>
              </a:rPr>
              <a:t>Develops Bayesian double robust causal inference methods for use in analyzing large registry and electronic health records to evaluate the clinical effectiveness of treatments and inform patient centered adaptive treatment strategies (PCATS).</a:t>
            </a:r>
          </a:p>
        </p:txBody>
      </p:sp>
      <p:sp>
        <p:nvSpPr>
          <p:cNvPr id="8" name="TextBox 7"/>
          <p:cNvSpPr txBox="1"/>
          <p:nvPr/>
        </p:nvSpPr>
        <p:spPr>
          <a:xfrm>
            <a:off x="4208559" y="5874750"/>
            <a:ext cx="4613082" cy="523220"/>
          </a:xfrm>
          <a:prstGeom prst="rect">
            <a:avLst/>
          </a:prstGeom>
          <a:noFill/>
        </p:spPr>
        <p:txBody>
          <a:bodyPr wrap="square" rtlCol="0">
            <a:spAutoFit/>
          </a:bodyPr>
          <a:lstStyle/>
          <a:p>
            <a:pPr algn="r"/>
            <a:r>
              <a:rPr lang="en-US" sz="1400" i="1" dirty="0">
                <a:solidFill>
                  <a:schemeClr val="tx2"/>
                </a:solidFill>
                <a:latin typeface="+mn-lt"/>
              </a:rPr>
              <a:t>CER Methods and Infrastructure,</a:t>
            </a:r>
            <a:br>
              <a:rPr lang="en-US" sz="1400" i="1" dirty="0">
                <a:solidFill>
                  <a:schemeClr val="tx2"/>
                </a:solidFill>
                <a:latin typeface="+mn-lt"/>
              </a:rPr>
            </a:br>
            <a:r>
              <a:rPr lang="en-US" sz="1400" i="1" dirty="0">
                <a:solidFill>
                  <a:schemeClr val="tx2"/>
                </a:solidFill>
                <a:latin typeface="+mn-lt"/>
              </a:rPr>
              <a:t>awarded </a:t>
            </a:r>
            <a:r>
              <a:rPr lang="en-US" sz="1400" i="1" dirty="0" smtClean="0">
                <a:solidFill>
                  <a:schemeClr val="tx2"/>
                </a:solidFill>
                <a:latin typeface="+mn-lt"/>
              </a:rPr>
              <a:t>May 2015</a:t>
            </a:r>
            <a:endParaRPr lang="en-US" sz="1400" i="1" dirty="0">
              <a:solidFill>
                <a:schemeClr val="tx2"/>
              </a:solidFill>
              <a:latin typeface="+mn-lt"/>
            </a:endParaRPr>
          </a:p>
        </p:txBody>
      </p:sp>
      <p:sp>
        <p:nvSpPr>
          <p:cNvPr id="11" name="Rectangle 10"/>
          <p:cNvSpPr/>
          <p:nvPr/>
        </p:nvSpPr>
        <p:spPr>
          <a:xfrm>
            <a:off x="238453" y="1302633"/>
            <a:ext cx="3720171" cy="5345053"/>
          </a:xfrm>
          <a:prstGeom prst="rect">
            <a:avLst/>
          </a:prstGeom>
        </p:spPr>
        <p:txBody>
          <a:bodyPr wrap="square">
            <a:spAutoFit/>
          </a:bodyPr>
          <a:lstStyle/>
          <a:p>
            <a:pPr fontAlgn="auto">
              <a:spcBef>
                <a:spcPts val="0"/>
              </a:spcBef>
              <a:spcAft>
                <a:spcPts val="1200"/>
              </a:spcAft>
            </a:pPr>
            <a:r>
              <a:rPr lang="en-US" sz="1400" dirty="0" smtClean="0">
                <a:solidFill>
                  <a:schemeClr val="tx2"/>
                </a:solidFill>
                <a:cs typeface="Arial" panose="020B0604020202020204" pitchFamily="34" charset="0"/>
              </a:rPr>
              <a:t>Potential Impact</a:t>
            </a:r>
          </a:p>
          <a:p>
            <a:pPr marL="214313" lvl="1" indent="-214313" defTabSz="457200">
              <a:spcAft>
                <a:spcPts val="600"/>
              </a:spcAft>
              <a:buClr>
                <a:srgbClr val="71C04F"/>
              </a:buClr>
              <a:buSzPct val="100000"/>
              <a:buFont typeface="Arial" panose="020B0604020202020204" pitchFamily="34" charset="0"/>
              <a:buChar char="•"/>
              <a:tabLst>
                <a:tab pos="342900" algn="l"/>
              </a:tabLst>
              <a:defRPr/>
            </a:pPr>
            <a:r>
              <a:rPr lang="en-US" sz="1400" dirty="0">
                <a:solidFill>
                  <a:schemeClr val="tx2"/>
                </a:solidFill>
                <a:cs typeface="Arial" panose="020B0604020202020204" pitchFamily="34" charset="0"/>
              </a:rPr>
              <a:t>Could change PCOR </a:t>
            </a:r>
            <a:r>
              <a:rPr lang="en-US" sz="1400" dirty="0" smtClean="0">
                <a:solidFill>
                  <a:schemeClr val="tx2"/>
                </a:solidFill>
                <a:cs typeface="Arial" panose="020B0604020202020204" pitchFamily="34" charset="0"/>
              </a:rPr>
              <a:t>by </a:t>
            </a:r>
            <a:r>
              <a:rPr lang="en-US" sz="1400" dirty="0">
                <a:solidFill>
                  <a:schemeClr val="tx2"/>
                </a:solidFill>
                <a:cs typeface="Arial" panose="020B0604020202020204" pitchFamily="34" charset="0"/>
              </a:rPr>
              <a:t>improving methods for analyzing data in cases where the treatment/exposures varies over time and improve clinical practice by developing evidence-based shared decision making tools for identifying optimal PCATS at the point-of-care.</a:t>
            </a:r>
          </a:p>
          <a:p>
            <a:pPr marL="0" lvl="1" defTabSz="457200">
              <a:spcAft>
                <a:spcPts val="600"/>
              </a:spcAft>
              <a:buClr>
                <a:srgbClr val="71C04F"/>
              </a:buClr>
              <a:buSzPct val="100000"/>
              <a:tabLst>
                <a:tab pos="342900" algn="l"/>
              </a:tabLst>
              <a:defRPr/>
            </a:pPr>
            <a:r>
              <a:rPr lang="en-US" sz="1400" dirty="0" smtClean="0">
                <a:solidFill>
                  <a:schemeClr val="tx2"/>
                </a:solidFill>
                <a:cs typeface="Arial" panose="020B0604020202020204" pitchFamily="34" charset="0"/>
              </a:rPr>
              <a:t> Engagement </a:t>
            </a:r>
          </a:p>
          <a:p>
            <a:pPr marL="285750" indent="-285750">
              <a:spcAft>
                <a:spcPts val="800"/>
              </a:spcAft>
              <a:buFont typeface="Arial" panose="020B0604020202020204" pitchFamily="34" charset="0"/>
              <a:buChar char="•"/>
            </a:pPr>
            <a:r>
              <a:rPr lang="en-US" sz="1400" dirty="0">
                <a:solidFill>
                  <a:schemeClr val="tx2"/>
                </a:solidFill>
                <a:cs typeface="Arial" panose="020B0604020202020204" pitchFamily="34" charset="0"/>
              </a:rPr>
              <a:t>A stakeholder advisory panel including two parent representatives, and a partnership with PR-COIN (part of </a:t>
            </a:r>
            <a:r>
              <a:rPr lang="en-US" sz="1400" dirty="0" err="1">
                <a:solidFill>
                  <a:schemeClr val="tx2"/>
                </a:solidFill>
                <a:cs typeface="Arial" panose="020B0604020202020204" pitchFamily="34" charset="0"/>
              </a:rPr>
              <a:t>PCORnet</a:t>
            </a:r>
            <a:r>
              <a:rPr lang="en-US" sz="1400" dirty="0">
                <a:solidFill>
                  <a:schemeClr val="tx2"/>
                </a:solidFill>
                <a:cs typeface="Arial" panose="020B0604020202020204" pitchFamily="34" charset="0"/>
              </a:rPr>
              <a:t>) will ensure patient and stakeholder engagement throughout the research process, including in the design, conduct, analysis, and dissemination.</a:t>
            </a:r>
          </a:p>
          <a:p>
            <a:pPr>
              <a:spcAft>
                <a:spcPts val="800"/>
              </a:spcAft>
            </a:pPr>
            <a:r>
              <a:rPr lang="en-US" sz="1400" dirty="0" smtClean="0">
                <a:solidFill>
                  <a:schemeClr val="tx2"/>
                </a:solidFill>
                <a:cs typeface="Arial" panose="020B0604020202020204" pitchFamily="34" charset="0"/>
              </a:rPr>
              <a:t>Methods</a:t>
            </a:r>
          </a:p>
          <a:p>
            <a:pPr marL="285750" indent="-285750">
              <a:spcAft>
                <a:spcPts val="800"/>
              </a:spcAft>
              <a:buClr>
                <a:srgbClr val="71C04F"/>
              </a:buClr>
              <a:buFont typeface="Arial" panose="020B0604020202020204" pitchFamily="34" charset="0"/>
              <a:buChar char="•"/>
            </a:pPr>
            <a:r>
              <a:rPr lang="en-US" sz="1400" dirty="0">
                <a:solidFill>
                  <a:schemeClr val="tx2"/>
                </a:solidFill>
                <a:cs typeface="Arial" panose="020B0604020202020204" pitchFamily="34" charset="0"/>
              </a:rPr>
              <a:t>Bayesian modeling strategies, simulation studies, and empirical analyses of PCATS for </a:t>
            </a:r>
            <a:r>
              <a:rPr lang="en-US" sz="1400" dirty="0" err="1">
                <a:solidFill>
                  <a:schemeClr val="tx2"/>
                </a:solidFill>
                <a:cs typeface="Arial" panose="020B0604020202020204" pitchFamily="34" charset="0"/>
              </a:rPr>
              <a:t>polyarticular</a:t>
            </a:r>
            <a:r>
              <a:rPr lang="en-US" sz="1400" dirty="0">
                <a:solidFill>
                  <a:schemeClr val="tx2"/>
                </a:solidFill>
                <a:cs typeface="Arial" panose="020B0604020202020204" pitchFamily="34" charset="0"/>
              </a:rPr>
              <a:t> Juvenile Idiopathic Arthritis (</a:t>
            </a:r>
            <a:r>
              <a:rPr lang="en-US" sz="1400" dirty="0" err="1">
                <a:solidFill>
                  <a:schemeClr val="tx2"/>
                </a:solidFill>
                <a:cs typeface="Arial" panose="020B0604020202020204" pitchFamily="34" charset="0"/>
              </a:rPr>
              <a:t>pJIA</a:t>
            </a:r>
            <a:r>
              <a:rPr lang="en-US" sz="1400" dirty="0">
                <a:solidFill>
                  <a:schemeClr val="tx2"/>
                </a:solidFill>
                <a:cs typeface="Arial" panose="020B0604020202020204" pitchFamily="34" charset="0"/>
              </a:rPr>
              <a:t>).</a:t>
            </a:r>
          </a:p>
        </p:txBody>
      </p:sp>
      <p:pic>
        <p:nvPicPr>
          <p:cNvPr id="10" name="Picture 9"/>
          <p:cNvPicPr>
            <a:picLocks noChangeAspect="1"/>
          </p:cNvPicPr>
          <p:nvPr/>
        </p:nvPicPr>
        <p:blipFill>
          <a:blip r:embed="rId5"/>
          <a:stretch>
            <a:fillRect/>
          </a:stretch>
        </p:blipFill>
        <p:spPr>
          <a:xfrm>
            <a:off x="7948989" y="1005402"/>
            <a:ext cx="1089024" cy="14603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66440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324743"/>
            <a:ext cx="8991600" cy="8229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49918" y="1676400"/>
            <a:ext cx="4613082" cy="40719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314058"/>
            <a:ext cx="7391400" cy="738664"/>
          </a:xfrm>
          <a:prstGeom prst="rect">
            <a:avLst/>
          </a:prstGeom>
        </p:spPr>
        <p:txBody>
          <a:bodyPr wrap="square">
            <a:spAutoFit/>
          </a:bodyPr>
          <a:lstStyle/>
          <a:p>
            <a:r>
              <a:rPr lang="en-US" sz="2100" b="1" dirty="0">
                <a:solidFill>
                  <a:schemeClr val="tx2"/>
                </a:solidFill>
                <a:latin typeface="+mn-lt"/>
              </a:rPr>
              <a:t>Modeling Strategies for Observational CER: What Works Best When?</a:t>
            </a:r>
          </a:p>
        </p:txBody>
      </p:sp>
      <p:sp>
        <p:nvSpPr>
          <p:cNvPr id="5" name="Rectangle 4"/>
          <p:cNvSpPr/>
          <p:nvPr/>
        </p:nvSpPr>
        <p:spPr>
          <a:xfrm>
            <a:off x="4325841" y="4929426"/>
            <a:ext cx="4495800" cy="861774"/>
          </a:xfrm>
          <a:prstGeom prst="rect">
            <a:avLst/>
          </a:prstGeom>
        </p:spPr>
        <p:txBody>
          <a:bodyPr wrap="square">
            <a:spAutoFit/>
          </a:bodyPr>
          <a:lstStyle/>
          <a:p>
            <a:pPr algn="r"/>
            <a:r>
              <a:rPr lang="es-ES" i="1" dirty="0" smtClean="0">
                <a:solidFill>
                  <a:prstClr val="white"/>
                </a:solidFill>
                <a:latin typeface="Calibri"/>
              </a:rPr>
              <a:t>	</a:t>
            </a:r>
            <a:r>
              <a:rPr lang="en-US" sz="1600" i="1" dirty="0">
                <a:solidFill>
                  <a:schemeClr val="bg1"/>
                </a:solidFill>
              </a:rPr>
              <a:t>Douglas </a:t>
            </a:r>
            <a:r>
              <a:rPr lang="en-US" sz="1600" i="1" dirty="0" err="1">
                <a:solidFill>
                  <a:schemeClr val="bg1"/>
                </a:solidFill>
              </a:rPr>
              <a:t>Landsittel</a:t>
            </a:r>
            <a:r>
              <a:rPr lang="en-US" sz="1600" i="1" dirty="0">
                <a:solidFill>
                  <a:schemeClr val="bg1"/>
                </a:solidFill>
              </a:rPr>
              <a:t>, </a:t>
            </a:r>
            <a:r>
              <a:rPr lang="en-US" sz="1600" i="1" dirty="0" smtClean="0">
                <a:solidFill>
                  <a:schemeClr val="bg1"/>
                </a:solidFill>
              </a:rPr>
              <a:t>PhD</a:t>
            </a:r>
            <a:endParaRPr lang="en-US" sz="1600" i="1" dirty="0">
              <a:solidFill>
                <a:schemeClr val="bg1"/>
              </a:solidFill>
            </a:endParaRPr>
          </a:p>
          <a:p>
            <a:pPr algn="r"/>
            <a:r>
              <a:rPr lang="en-US" sz="1600" i="1" dirty="0">
                <a:solidFill>
                  <a:schemeClr val="bg1"/>
                </a:solidFill>
              </a:rPr>
              <a:t>University of </a:t>
            </a:r>
            <a:r>
              <a:rPr lang="en-US" sz="1600" i="1" dirty="0" smtClean="0">
                <a:solidFill>
                  <a:schemeClr val="bg1"/>
                </a:solidFill>
              </a:rPr>
              <a:t>Pittsburgh</a:t>
            </a:r>
            <a:endParaRPr lang="en-US" sz="1600" i="1" dirty="0">
              <a:solidFill>
                <a:schemeClr val="bg1"/>
              </a:solidFill>
            </a:endParaRPr>
          </a:p>
          <a:p>
            <a:pPr algn="r"/>
            <a:r>
              <a:rPr lang="en-US" sz="1600" i="1" dirty="0">
                <a:solidFill>
                  <a:schemeClr val="bg1"/>
                </a:solidFill>
              </a:rPr>
              <a:t>Pittsburgh, PA</a:t>
            </a:r>
          </a:p>
        </p:txBody>
      </p:sp>
      <p:sp>
        <p:nvSpPr>
          <p:cNvPr id="6" name="Rectangle 5"/>
          <p:cNvSpPr/>
          <p:nvPr/>
        </p:nvSpPr>
        <p:spPr>
          <a:xfrm>
            <a:off x="201147" y="1295400"/>
            <a:ext cx="3720171" cy="4355039"/>
          </a:xfrm>
          <a:prstGeom prst="rect">
            <a:avLst/>
          </a:prstGeom>
        </p:spPr>
        <p:txBody>
          <a:bodyPr wrap="square">
            <a:spAutoFit/>
          </a:bodyPr>
          <a:lstStyle/>
          <a:p>
            <a:pPr fontAlgn="auto">
              <a:spcBef>
                <a:spcPts val="0"/>
              </a:spcBef>
              <a:spcAft>
                <a:spcPts val="1200"/>
              </a:spcAft>
            </a:pPr>
            <a:r>
              <a:rPr lang="en-US" dirty="0">
                <a:solidFill>
                  <a:schemeClr val="tx2"/>
                </a:solidFill>
                <a:cs typeface="Arial" panose="020B0604020202020204" pitchFamily="34" charset="0"/>
              </a:rPr>
              <a:t>Potential Impact</a:t>
            </a:r>
          </a:p>
          <a:p>
            <a:pPr marL="214313" lvl="1" indent="-214313" defTabSz="457200">
              <a:spcAft>
                <a:spcPts val="600"/>
              </a:spcAft>
              <a:buClr>
                <a:srgbClr val="71C04F"/>
              </a:buClr>
              <a:buSzPct val="100000"/>
              <a:buFont typeface="Arial" panose="020B0604020202020204" pitchFamily="34" charset="0"/>
              <a:buChar char="•"/>
              <a:tabLst>
                <a:tab pos="342900" algn="l"/>
              </a:tabLst>
              <a:defRPr/>
            </a:pPr>
            <a:r>
              <a:rPr lang="en-US" dirty="0">
                <a:solidFill>
                  <a:schemeClr val="tx2"/>
                </a:solidFill>
                <a:cs typeface="Arial" panose="020B0604020202020204" pitchFamily="34" charset="0"/>
              </a:rPr>
              <a:t>Could change </a:t>
            </a:r>
            <a:r>
              <a:rPr lang="en-US" dirty="0" smtClean="0">
                <a:solidFill>
                  <a:schemeClr val="tx2"/>
                </a:solidFill>
                <a:cs typeface="Arial" panose="020B0604020202020204" pitchFamily="34" charset="0"/>
              </a:rPr>
              <a:t>PCOR </a:t>
            </a:r>
            <a:r>
              <a:rPr lang="en-US" dirty="0">
                <a:solidFill>
                  <a:schemeClr val="tx2"/>
                </a:solidFill>
                <a:cs typeface="Arial" panose="020B0604020202020204" pitchFamily="34" charset="0"/>
              </a:rPr>
              <a:t>by </a:t>
            </a:r>
            <a:r>
              <a:rPr lang="en-US" dirty="0" smtClean="0">
                <a:solidFill>
                  <a:schemeClr val="tx2"/>
                </a:solidFill>
                <a:cs typeface="Arial" panose="020B0604020202020204" pitchFamily="34" charset="0"/>
              </a:rPr>
              <a:t>helping researchers select the best method(s) for a particular observational dataset and CER question</a:t>
            </a:r>
          </a:p>
          <a:p>
            <a:pPr marL="0" lvl="1" defTabSz="457200">
              <a:spcAft>
                <a:spcPts val="600"/>
              </a:spcAft>
              <a:buClr>
                <a:srgbClr val="71C04F"/>
              </a:buClr>
              <a:buSzPct val="100000"/>
              <a:tabLst>
                <a:tab pos="342900" algn="l"/>
              </a:tabLst>
              <a:defRPr/>
            </a:pPr>
            <a:endParaRPr lang="en-US" dirty="0">
              <a:solidFill>
                <a:schemeClr val="tx2"/>
              </a:solidFill>
              <a:cs typeface="Arial" panose="020B0604020202020204" pitchFamily="34" charset="0"/>
            </a:endParaRPr>
          </a:p>
          <a:p>
            <a:pPr marL="0" lvl="1" defTabSz="457200">
              <a:spcAft>
                <a:spcPts val="600"/>
              </a:spcAft>
              <a:buClr>
                <a:srgbClr val="71C04F"/>
              </a:buClr>
              <a:buSzPct val="100000"/>
              <a:tabLst>
                <a:tab pos="342900" algn="l"/>
              </a:tabLst>
              <a:defRPr/>
            </a:pPr>
            <a:r>
              <a:rPr lang="en-US" dirty="0" smtClean="0">
                <a:solidFill>
                  <a:schemeClr val="tx2"/>
                </a:solidFill>
                <a:cs typeface="Arial" panose="020B0604020202020204" pitchFamily="34" charset="0"/>
              </a:rPr>
              <a:t>Methods</a:t>
            </a:r>
          </a:p>
          <a:p>
            <a:pPr marL="285750" indent="-285750">
              <a:spcAft>
                <a:spcPts val="800"/>
              </a:spcAft>
              <a:buClr>
                <a:srgbClr val="71C04F"/>
              </a:buClr>
              <a:buFont typeface="Arial" panose="020B0604020202020204" pitchFamily="34" charset="0"/>
              <a:buChar char="•"/>
            </a:pPr>
            <a:r>
              <a:rPr lang="en-US" dirty="0">
                <a:solidFill>
                  <a:schemeClr val="tx2"/>
                </a:solidFill>
                <a:cs typeface="Arial" panose="020B0604020202020204" pitchFamily="34" charset="0"/>
              </a:rPr>
              <a:t>Systematic review of existing literature </a:t>
            </a:r>
            <a:r>
              <a:rPr lang="en-US" dirty="0" smtClean="0">
                <a:solidFill>
                  <a:schemeClr val="tx2"/>
                </a:solidFill>
                <a:cs typeface="Arial" panose="020B0604020202020204" pitchFamily="34" charset="0"/>
              </a:rPr>
              <a:t>on relevant analytical methods; simulations to assess performance of methods in cases where the literature is insufficient</a:t>
            </a:r>
            <a:endParaRPr lang="en-US" dirty="0">
              <a:solidFill>
                <a:schemeClr val="tx2"/>
              </a:solidFill>
              <a:cs typeface="Arial" panose="020B0604020202020204" pitchFamily="34" charset="0"/>
            </a:endParaRPr>
          </a:p>
        </p:txBody>
      </p:sp>
      <p:sp>
        <p:nvSpPr>
          <p:cNvPr id="7" name="TextBox 6"/>
          <p:cNvSpPr txBox="1"/>
          <p:nvPr/>
        </p:nvSpPr>
        <p:spPr>
          <a:xfrm>
            <a:off x="4267200" y="2357378"/>
            <a:ext cx="4114800" cy="1323439"/>
          </a:xfrm>
          <a:prstGeom prst="rect">
            <a:avLst/>
          </a:prstGeom>
          <a:noFill/>
        </p:spPr>
        <p:txBody>
          <a:bodyPr wrap="square" rtlCol="0">
            <a:spAutoFit/>
          </a:bodyPr>
          <a:lstStyle/>
          <a:p>
            <a:r>
              <a:rPr lang="en-US" sz="1600" dirty="0" smtClean="0">
                <a:solidFill>
                  <a:schemeClr val="bg1"/>
                </a:solidFill>
              </a:rPr>
              <a:t>Develops a decision tool for use in selecting the most appropriate analytical methods to control bias from treatment self-selection (“confounding by indication”) in analyses of observational data for CER.</a:t>
            </a:r>
            <a:endParaRPr lang="en-US" sz="1600" dirty="0">
              <a:solidFill>
                <a:schemeClr val="bg1"/>
              </a:solidFill>
            </a:endParaRPr>
          </a:p>
        </p:txBody>
      </p:sp>
      <p:sp>
        <p:nvSpPr>
          <p:cNvPr id="8" name="TextBox 7"/>
          <p:cNvSpPr txBox="1"/>
          <p:nvPr/>
        </p:nvSpPr>
        <p:spPr>
          <a:xfrm>
            <a:off x="4208559" y="5874750"/>
            <a:ext cx="4613082" cy="523220"/>
          </a:xfrm>
          <a:prstGeom prst="rect">
            <a:avLst/>
          </a:prstGeom>
          <a:noFill/>
        </p:spPr>
        <p:txBody>
          <a:bodyPr wrap="square" rtlCol="0">
            <a:spAutoFit/>
          </a:bodyPr>
          <a:lstStyle/>
          <a:p>
            <a:pPr algn="r"/>
            <a:r>
              <a:rPr lang="en-US" sz="1400" i="1" dirty="0">
                <a:solidFill>
                  <a:schemeClr val="tx2"/>
                </a:solidFill>
                <a:latin typeface="+mn-lt"/>
              </a:rPr>
              <a:t>CER Methods and Infrastructure,</a:t>
            </a:r>
            <a:br>
              <a:rPr lang="en-US" sz="1400" i="1" dirty="0">
                <a:solidFill>
                  <a:schemeClr val="tx2"/>
                </a:solidFill>
                <a:latin typeface="+mn-lt"/>
              </a:rPr>
            </a:br>
            <a:r>
              <a:rPr lang="en-US" sz="1400" i="1" dirty="0">
                <a:solidFill>
                  <a:schemeClr val="tx2"/>
                </a:solidFill>
                <a:latin typeface="+mn-lt"/>
              </a:rPr>
              <a:t>awarded </a:t>
            </a:r>
            <a:r>
              <a:rPr lang="en-US" sz="1400" i="1" dirty="0" smtClean="0">
                <a:solidFill>
                  <a:schemeClr val="tx2"/>
                </a:solidFill>
                <a:latin typeface="+mn-lt"/>
              </a:rPr>
              <a:t>December </a:t>
            </a:r>
            <a:r>
              <a:rPr lang="en-US" sz="1400" i="1" dirty="0">
                <a:solidFill>
                  <a:schemeClr val="tx2"/>
                </a:solidFill>
                <a:latin typeface="+mn-lt"/>
              </a:rPr>
              <a:t>2013</a:t>
            </a:r>
          </a:p>
        </p:txBody>
      </p:sp>
      <p:pic>
        <p:nvPicPr>
          <p:cNvPr id="10" name="Picture 2" descr="photo"/>
          <p:cNvPicPr>
            <a:picLocks noChangeAspect="1" noChangeArrowheads="1"/>
          </p:cNvPicPr>
          <p:nvPr/>
        </p:nvPicPr>
        <p:blipFill>
          <a:blip r:embed="rId5" cstate="print"/>
          <a:srcRect/>
          <a:stretch>
            <a:fillRect/>
          </a:stretch>
        </p:blipFill>
        <p:spPr bwMode="auto">
          <a:xfrm>
            <a:off x="7926388" y="1001434"/>
            <a:ext cx="914400" cy="128111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952139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324743"/>
            <a:ext cx="8991600" cy="8229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49918" y="1761526"/>
            <a:ext cx="4613082" cy="40719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314058"/>
            <a:ext cx="7391400" cy="461665"/>
          </a:xfrm>
          <a:prstGeom prst="rect">
            <a:avLst/>
          </a:prstGeom>
        </p:spPr>
        <p:txBody>
          <a:bodyPr wrap="square">
            <a:spAutoFit/>
          </a:bodyPr>
          <a:lstStyle/>
          <a:p>
            <a:r>
              <a:rPr lang="en-US" sz="2400" b="1" dirty="0">
                <a:solidFill>
                  <a:schemeClr val="tx2"/>
                </a:solidFill>
                <a:latin typeface="+mn-lt"/>
              </a:rPr>
              <a:t>Causal Inference Guidelines for Pragmatic Clinical Trials</a:t>
            </a:r>
          </a:p>
        </p:txBody>
      </p:sp>
      <p:sp>
        <p:nvSpPr>
          <p:cNvPr id="5" name="Rectangle 4"/>
          <p:cNvSpPr/>
          <p:nvPr/>
        </p:nvSpPr>
        <p:spPr>
          <a:xfrm>
            <a:off x="4267200" y="4942701"/>
            <a:ext cx="4495800" cy="861774"/>
          </a:xfrm>
          <a:prstGeom prst="rect">
            <a:avLst/>
          </a:prstGeom>
        </p:spPr>
        <p:txBody>
          <a:bodyPr wrap="square">
            <a:spAutoFit/>
          </a:bodyPr>
          <a:lstStyle/>
          <a:p>
            <a:pPr algn="r"/>
            <a:r>
              <a:rPr lang="es-ES" i="1" dirty="0" smtClean="0">
                <a:solidFill>
                  <a:prstClr val="white"/>
                </a:solidFill>
                <a:latin typeface="Calibri"/>
              </a:rPr>
              <a:t>	</a:t>
            </a:r>
            <a:r>
              <a:rPr lang="es-ES" i="1" dirty="0" smtClean="0">
                <a:solidFill>
                  <a:prstClr val="white"/>
                </a:solidFill>
                <a:latin typeface="+mn-lt"/>
              </a:rPr>
              <a:t>Miguel </a:t>
            </a:r>
            <a:r>
              <a:rPr lang="es-ES" i="1" dirty="0" err="1" smtClean="0">
                <a:solidFill>
                  <a:prstClr val="white"/>
                </a:solidFill>
                <a:latin typeface="+mn-lt"/>
              </a:rPr>
              <a:t>Hernan</a:t>
            </a:r>
            <a:r>
              <a:rPr lang="en-US" sz="1600" i="1" dirty="0" smtClean="0">
                <a:solidFill>
                  <a:schemeClr val="bg1"/>
                </a:solidFill>
                <a:latin typeface="+mn-lt"/>
              </a:rPr>
              <a:t>, MPH, MD, DPH</a:t>
            </a:r>
          </a:p>
          <a:p>
            <a:pPr algn="r"/>
            <a:r>
              <a:rPr lang="en-US" sz="1600" i="1" dirty="0" smtClean="0">
                <a:solidFill>
                  <a:schemeClr val="bg1"/>
                </a:solidFill>
                <a:latin typeface="+mn-lt"/>
              </a:rPr>
              <a:t>Harvard University School of Public Health</a:t>
            </a:r>
            <a:endParaRPr lang="en-US" sz="1600" i="1" dirty="0">
              <a:solidFill>
                <a:schemeClr val="bg1"/>
              </a:solidFill>
              <a:latin typeface="+mn-lt"/>
            </a:endParaRPr>
          </a:p>
          <a:p>
            <a:pPr algn="r"/>
            <a:r>
              <a:rPr lang="en-US" sz="1600" i="1" dirty="0" smtClean="0">
                <a:solidFill>
                  <a:schemeClr val="bg1"/>
                </a:solidFill>
                <a:latin typeface="+mn-lt"/>
              </a:rPr>
              <a:t>Boston, MA </a:t>
            </a:r>
            <a:endParaRPr lang="en-US" sz="1600" i="1" dirty="0">
              <a:solidFill>
                <a:schemeClr val="bg1"/>
              </a:solidFill>
              <a:latin typeface="+mn-lt"/>
            </a:endParaRPr>
          </a:p>
        </p:txBody>
      </p:sp>
      <p:sp>
        <p:nvSpPr>
          <p:cNvPr id="6" name="Rectangle 5"/>
          <p:cNvSpPr/>
          <p:nvPr/>
        </p:nvSpPr>
        <p:spPr>
          <a:xfrm>
            <a:off x="201147" y="1223338"/>
            <a:ext cx="3810000" cy="5052665"/>
          </a:xfrm>
          <a:prstGeom prst="rect">
            <a:avLst/>
          </a:prstGeom>
        </p:spPr>
        <p:txBody>
          <a:bodyPr wrap="square">
            <a:spAutoFit/>
          </a:bodyPr>
          <a:lstStyle/>
          <a:p>
            <a:pPr fontAlgn="auto">
              <a:spcBef>
                <a:spcPts val="0"/>
              </a:spcBef>
              <a:spcAft>
                <a:spcPts val="1200"/>
              </a:spcAft>
            </a:pPr>
            <a:r>
              <a:rPr lang="en-US" sz="1700" dirty="0" smtClean="0">
                <a:solidFill>
                  <a:schemeClr val="tx2"/>
                </a:solidFill>
                <a:latin typeface="+mn-lt"/>
                <a:cs typeface="Arial" panose="020B0604020202020204" pitchFamily="34" charset="0"/>
              </a:rPr>
              <a:t>Potential Impact</a:t>
            </a:r>
          </a:p>
          <a:p>
            <a:pPr marL="214313" lvl="1" indent="-214313" defTabSz="457200">
              <a:spcAft>
                <a:spcPts val="600"/>
              </a:spcAft>
              <a:buClr>
                <a:srgbClr val="71C04F"/>
              </a:buClr>
              <a:buSzPct val="100000"/>
              <a:buFont typeface="Arial" panose="020B0604020202020204" pitchFamily="34" charset="0"/>
              <a:buChar char="•"/>
              <a:tabLst>
                <a:tab pos="342900" algn="l"/>
              </a:tabLst>
              <a:defRPr/>
            </a:pPr>
            <a:r>
              <a:rPr lang="en-US" sz="1700" dirty="0" smtClean="0">
                <a:solidFill>
                  <a:schemeClr val="tx2"/>
                </a:solidFill>
                <a:latin typeface="+mn-lt"/>
                <a:cs typeface="Arial" panose="020B0604020202020204" pitchFamily="34" charset="0"/>
              </a:rPr>
              <a:t>Provides investigators </a:t>
            </a:r>
            <a:r>
              <a:rPr lang="en-US" sz="1700" dirty="0">
                <a:solidFill>
                  <a:schemeClr val="tx2"/>
                </a:solidFill>
                <a:latin typeface="+mn-lt"/>
                <a:cs typeface="Arial" panose="020B0604020202020204" pitchFamily="34" charset="0"/>
              </a:rPr>
              <a:t>with better tools to estimate patient-centered effects in pragmatic clinical </a:t>
            </a:r>
            <a:r>
              <a:rPr lang="en-US" sz="1700" dirty="0" smtClean="0">
                <a:solidFill>
                  <a:schemeClr val="tx2"/>
                </a:solidFill>
                <a:latin typeface="+mn-lt"/>
                <a:cs typeface="Arial" panose="020B0604020202020204" pitchFamily="34" charset="0"/>
              </a:rPr>
              <a:t>trials.</a:t>
            </a:r>
          </a:p>
          <a:p>
            <a:pPr marL="0" lvl="1" defTabSz="457200">
              <a:spcAft>
                <a:spcPts val="600"/>
              </a:spcAft>
              <a:buClr>
                <a:srgbClr val="71C04F"/>
              </a:buClr>
              <a:buSzPct val="100000"/>
              <a:tabLst>
                <a:tab pos="342900" algn="l"/>
              </a:tabLst>
              <a:defRPr/>
            </a:pPr>
            <a:r>
              <a:rPr lang="en-US" sz="1700" dirty="0" smtClean="0">
                <a:solidFill>
                  <a:schemeClr val="tx2"/>
                </a:solidFill>
                <a:latin typeface="+mn-lt"/>
                <a:cs typeface="Arial" panose="020B0604020202020204" pitchFamily="34" charset="0"/>
              </a:rPr>
              <a:t>Engagement</a:t>
            </a:r>
          </a:p>
          <a:p>
            <a:pPr marL="285750" indent="-285750">
              <a:spcAft>
                <a:spcPts val="800"/>
              </a:spcAft>
              <a:buClr>
                <a:srgbClr val="71C04F"/>
              </a:buClr>
              <a:buSzPct val="80000"/>
              <a:buFont typeface="Calibri" panose="020F0502020204030204" pitchFamily="34" charset="0"/>
              <a:buChar char="•"/>
            </a:pPr>
            <a:r>
              <a:rPr lang="en-US" sz="1700" dirty="0" smtClean="0">
                <a:solidFill>
                  <a:schemeClr val="tx2"/>
                </a:solidFill>
                <a:latin typeface="+mn-lt"/>
                <a:cs typeface="Arial" panose="020B0604020202020204" pitchFamily="34" charset="0"/>
              </a:rPr>
              <a:t>Patients and stakeholders will be engaged in identifying the effects of interest in pragmatic trials and developing standards for estimating these effects.</a:t>
            </a:r>
          </a:p>
          <a:p>
            <a:pPr>
              <a:spcAft>
                <a:spcPts val="800"/>
              </a:spcAft>
              <a:buClr>
                <a:srgbClr val="71C04F"/>
              </a:buClr>
              <a:buSzPct val="80000"/>
            </a:pPr>
            <a:r>
              <a:rPr lang="en-US" sz="1700" dirty="0" smtClean="0">
                <a:solidFill>
                  <a:schemeClr val="tx2"/>
                </a:solidFill>
                <a:latin typeface="+mn-lt"/>
                <a:cs typeface="Arial" panose="020B0604020202020204" pitchFamily="34" charset="0"/>
              </a:rPr>
              <a:t>Methods</a:t>
            </a:r>
          </a:p>
          <a:p>
            <a:pPr marL="285750" indent="-285750">
              <a:spcAft>
                <a:spcPts val="800"/>
              </a:spcAft>
              <a:buFont typeface="Arial" panose="020B0604020202020204" pitchFamily="34" charset="0"/>
              <a:buChar char="•"/>
            </a:pPr>
            <a:r>
              <a:rPr lang="en-US" sz="1700" dirty="0" smtClean="0">
                <a:solidFill>
                  <a:schemeClr val="tx2"/>
                </a:solidFill>
                <a:latin typeface="+mn-lt"/>
                <a:cs typeface="Arial" panose="020B0604020202020204" pitchFamily="34" charset="0"/>
              </a:rPr>
              <a:t>Systematic review, focus groups, and case studies with supporting software will be used to create and implement a revised framework for the design and conduct of randomized pragmatic trials.</a:t>
            </a:r>
          </a:p>
        </p:txBody>
      </p:sp>
      <p:sp>
        <p:nvSpPr>
          <p:cNvPr id="7" name="TextBox 6"/>
          <p:cNvSpPr txBox="1"/>
          <p:nvPr/>
        </p:nvSpPr>
        <p:spPr>
          <a:xfrm>
            <a:off x="4278284" y="2566928"/>
            <a:ext cx="4114800" cy="923330"/>
          </a:xfrm>
          <a:prstGeom prst="rect">
            <a:avLst/>
          </a:prstGeom>
          <a:noFill/>
        </p:spPr>
        <p:txBody>
          <a:bodyPr wrap="square" rtlCol="0">
            <a:spAutoFit/>
          </a:bodyPr>
          <a:lstStyle/>
          <a:p>
            <a:r>
              <a:rPr lang="en-US" dirty="0" smtClean="0">
                <a:solidFill>
                  <a:schemeClr val="bg1"/>
                </a:solidFill>
                <a:latin typeface="+mn-lt"/>
              </a:rPr>
              <a:t>Develops </a:t>
            </a:r>
            <a:r>
              <a:rPr lang="en-US" dirty="0">
                <a:solidFill>
                  <a:schemeClr val="bg1"/>
                </a:solidFill>
                <a:latin typeface="+mn-lt"/>
              </a:rPr>
              <a:t>a set of </a:t>
            </a:r>
            <a:r>
              <a:rPr lang="en-US" dirty="0" smtClean="0">
                <a:solidFill>
                  <a:schemeClr val="bg1"/>
                </a:solidFill>
                <a:latin typeface="+mn-lt"/>
              </a:rPr>
              <a:t>causal inference standards </a:t>
            </a:r>
            <a:r>
              <a:rPr lang="en-US" dirty="0">
                <a:solidFill>
                  <a:schemeClr val="bg1"/>
                </a:solidFill>
                <a:latin typeface="+mn-lt"/>
              </a:rPr>
              <a:t>specifically designed for the analysis of pragmatic clinical </a:t>
            </a:r>
            <a:r>
              <a:rPr lang="en-US" dirty="0" smtClean="0">
                <a:solidFill>
                  <a:schemeClr val="bg1"/>
                </a:solidFill>
                <a:latin typeface="+mn-lt"/>
              </a:rPr>
              <a:t>trials.</a:t>
            </a:r>
            <a:endParaRPr lang="en-US" dirty="0">
              <a:solidFill>
                <a:schemeClr val="bg1"/>
              </a:solidFill>
              <a:latin typeface="+mn-lt"/>
            </a:endParaRPr>
          </a:p>
        </p:txBody>
      </p:sp>
      <p:sp>
        <p:nvSpPr>
          <p:cNvPr id="8" name="TextBox 7"/>
          <p:cNvSpPr txBox="1"/>
          <p:nvPr/>
        </p:nvSpPr>
        <p:spPr>
          <a:xfrm>
            <a:off x="4208559" y="5874750"/>
            <a:ext cx="4613082" cy="523220"/>
          </a:xfrm>
          <a:prstGeom prst="rect">
            <a:avLst/>
          </a:prstGeom>
          <a:noFill/>
        </p:spPr>
        <p:txBody>
          <a:bodyPr wrap="square" rtlCol="0">
            <a:spAutoFit/>
          </a:bodyPr>
          <a:lstStyle/>
          <a:p>
            <a:pPr algn="r"/>
            <a:r>
              <a:rPr lang="en-US" sz="1400" i="1" dirty="0">
                <a:solidFill>
                  <a:schemeClr val="tx2"/>
                </a:solidFill>
                <a:latin typeface="+mn-lt"/>
              </a:rPr>
              <a:t>CER Methods and Infrastructure,</a:t>
            </a:r>
            <a:br>
              <a:rPr lang="en-US" sz="1400" i="1" dirty="0">
                <a:solidFill>
                  <a:schemeClr val="tx2"/>
                </a:solidFill>
                <a:latin typeface="+mn-lt"/>
              </a:rPr>
            </a:br>
            <a:r>
              <a:rPr lang="en-US" sz="1400" i="1" dirty="0">
                <a:solidFill>
                  <a:schemeClr val="tx2"/>
                </a:solidFill>
                <a:latin typeface="+mn-lt"/>
              </a:rPr>
              <a:t>awarded September </a:t>
            </a:r>
            <a:r>
              <a:rPr lang="en-US" sz="1400" i="1" dirty="0" smtClean="0">
                <a:solidFill>
                  <a:schemeClr val="tx2"/>
                </a:solidFill>
                <a:latin typeface="+mn-lt"/>
              </a:rPr>
              <a:t>2015</a:t>
            </a:r>
            <a:endParaRPr lang="en-US" sz="1400" i="1" dirty="0">
              <a:solidFill>
                <a:schemeClr val="tx2"/>
              </a:solidFill>
              <a:latin typeface="+mn-lt"/>
            </a:endParaRPr>
          </a:p>
        </p:txBody>
      </p:sp>
      <p:pic>
        <p:nvPicPr>
          <p:cNvPr id="9" name="Picture 8"/>
          <p:cNvPicPr>
            <a:picLocks noChangeAspect="1"/>
          </p:cNvPicPr>
          <p:nvPr/>
        </p:nvPicPr>
        <p:blipFill>
          <a:blip r:embed="rId5"/>
          <a:stretch>
            <a:fillRect/>
          </a:stretch>
        </p:blipFill>
        <p:spPr>
          <a:xfrm>
            <a:off x="7773959" y="1147703"/>
            <a:ext cx="1238250" cy="1419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85683355"/>
      </p:ext>
    </p:extLst>
  </p:cSld>
  <p:clrMapOvr>
    <a:masterClrMapping/>
  </p:clrMapOvr>
  <mc:AlternateContent xmlns:mc="http://schemas.openxmlformats.org/markup-compatibility/2006" xmlns:p14="http://schemas.microsoft.com/office/powerpoint/2010/main">
    <mc:Choice Requires="p14">
      <p:transition p14:dur="0"/>
    </mc:Choice>
    <mc:Fallback xmlns:mv="urn:schemas-microsoft-com:mac:vml"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46027"/>
            <a:ext cx="8423031" cy="542781"/>
          </a:xfrm>
        </p:spPr>
        <p:txBody>
          <a:bodyPr>
            <a:normAutofit fontScale="90000"/>
          </a:bodyPr>
          <a:lstStyle/>
          <a:p>
            <a:r>
              <a:rPr lang="en-US" dirty="0" smtClean="0"/>
              <a:t>PCORI Dissemination &amp; Implementation (D&amp;I) Awards </a:t>
            </a:r>
            <a:endParaRPr lang="en-US" dirty="0"/>
          </a:p>
        </p:txBody>
      </p:sp>
      <p:sp>
        <p:nvSpPr>
          <p:cNvPr id="3" name="Content Placeholder 2"/>
          <p:cNvSpPr>
            <a:spLocks noGrp="1"/>
          </p:cNvSpPr>
          <p:nvPr>
            <p:ph idx="1"/>
          </p:nvPr>
        </p:nvSpPr>
        <p:spPr/>
        <p:txBody>
          <a:bodyPr/>
          <a:lstStyle/>
          <a:p>
            <a:pPr>
              <a:lnSpc>
                <a:spcPct val="150000"/>
              </a:lnSpc>
              <a:spcBef>
                <a:spcPts val="600"/>
              </a:spcBef>
              <a:spcAft>
                <a:spcPts val="600"/>
              </a:spcAft>
            </a:pPr>
            <a:r>
              <a:rPr lang="en-US" b="1" i="1" dirty="0"/>
              <a:t>Purpose</a:t>
            </a:r>
            <a:r>
              <a:rPr lang="en-US" b="1" dirty="0"/>
              <a:t>: </a:t>
            </a:r>
            <a:r>
              <a:rPr lang="en-US" dirty="0"/>
              <a:t>Designed to give PCORI awardee teams an opportunity to </a:t>
            </a:r>
            <a:endParaRPr lang="en-US" dirty="0" smtClean="0"/>
          </a:p>
          <a:p>
            <a:pPr lvl="1">
              <a:lnSpc>
                <a:spcPct val="150000"/>
              </a:lnSpc>
              <a:spcBef>
                <a:spcPts val="600"/>
              </a:spcBef>
              <a:spcAft>
                <a:spcPts val="600"/>
              </a:spcAft>
            </a:pPr>
            <a:r>
              <a:rPr lang="en-US" sz="2000" dirty="0"/>
              <a:t>propose </a:t>
            </a:r>
            <a:r>
              <a:rPr lang="en-US" sz="2000" b="1" dirty="0"/>
              <a:t>investigator-initiated</a:t>
            </a:r>
            <a:r>
              <a:rPr lang="en-US" sz="2000" dirty="0"/>
              <a:t> strategies for disseminating and implementing findings from their PCORI funded studies in the context of existing evidence</a:t>
            </a:r>
          </a:p>
          <a:p>
            <a:pPr lvl="1">
              <a:lnSpc>
                <a:spcPct val="150000"/>
              </a:lnSpc>
              <a:spcBef>
                <a:spcPts val="600"/>
              </a:spcBef>
              <a:spcAft>
                <a:spcPts val="600"/>
              </a:spcAft>
            </a:pPr>
            <a:r>
              <a:rPr lang="en-US" sz="2000" dirty="0" smtClean="0"/>
              <a:t>undertake </a:t>
            </a:r>
            <a:r>
              <a:rPr lang="en-US" sz="2000" dirty="0"/>
              <a:t>the </a:t>
            </a:r>
            <a:r>
              <a:rPr lang="en-US" sz="2000" b="1" dirty="0"/>
              <a:t>next step(s) </a:t>
            </a:r>
            <a:r>
              <a:rPr lang="en-US" sz="2000" dirty="0"/>
              <a:t>for making their research results more useful, actionable, accessible and available to targeted end users</a:t>
            </a:r>
          </a:p>
          <a:p>
            <a:endParaRPr lang="en-US" dirty="0"/>
          </a:p>
        </p:txBody>
      </p:sp>
      <p:sp>
        <p:nvSpPr>
          <p:cNvPr id="4" name="Slide Number Placeholder 3"/>
          <p:cNvSpPr>
            <a:spLocks noGrp="1"/>
          </p:cNvSpPr>
          <p:nvPr>
            <p:ph type="sldNum" sz="quarter" idx="12"/>
          </p:nvPr>
        </p:nvSpPr>
        <p:spPr/>
        <p:txBody>
          <a:bodyPr/>
          <a:lstStyle/>
          <a:p>
            <a:fld id="{526C0CA0-987B-B045-B87B-808D8F9C7F1E}" type="slidenum">
              <a:rPr lang="en-US" smtClean="0"/>
              <a:t>12</a:t>
            </a:fld>
            <a:endParaRPr lang="en-US" dirty="0"/>
          </a:p>
        </p:txBody>
      </p:sp>
    </p:spTree>
    <p:extLst>
      <p:ext uri="{BB962C8B-B14F-4D97-AF65-F5344CB8AC3E}">
        <p14:creationId xmlns:p14="http://schemas.microsoft.com/office/powerpoint/2010/main" val="2025415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fontScale="92500" lnSpcReduction="20000"/>
          </a:bodyPr>
          <a:lstStyle/>
          <a:p>
            <a:pPr marL="457200" lvl="0" indent="-457200">
              <a:spcBef>
                <a:spcPts val="600"/>
              </a:spcBef>
              <a:spcAft>
                <a:spcPts val="600"/>
              </a:spcAft>
              <a:buFont typeface="+mj-lt"/>
              <a:buAutoNum type="arabicPeriod"/>
            </a:pPr>
            <a:r>
              <a:rPr lang="en-US" b="1" dirty="0"/>
              <a:t>Develop, demonstrate, and evaluate </a:t>
            </a:r>
            <a:r>
              <a:rPr lang="en-US" dirty="0"/>
              <a:t>approaches for incorporating PCORI research results in specific decision-making settings </a:t>
            </a:r>
          </a:p>
          <a:p>
            <a:pPr marL="457200" lvl="0" indent="-457200">
              <a:spcBef>
                <a:spcPts val="600"/>
              </a:spcBef>
              <a:spcAft>
                <a:spcPts val="600"/>
              </a:spcAft>
              <a:buFont typeface="+mj-lt"/>
              <a:buAutoNum type="arabicPeriod"/>
            </a:pPr>
            <a:r>
              <a:rPr lang="en-US" b="1" dirty="0"/>
              <a:t>Adapt</a:t>
            </a:r>
            <a:r>
              <a:rPr lang="en-US" dirty="0"/>
              <a:t> the content, format, or vehicle for delivering CER research evidence, to improve its use for different populations and across settings.</a:t>
            </a:r>
          </a:p>
          <a:p>
            <a:pPr marL="457200" lvl="0" indent="-457200">
              <a:spcBef>
                <a:spcPts val="600"/>
              </a:spcBef>
              <a:spcAft>
                <a:spcPts val="600"/>
              </a:spcAft>
              <a:buFont typeface="+mj-lt"/>
              <a:buAutoNum type="arabicPeriod"/>
            </a:pPr>
            <a:r>
              <a:rPr lang="en-US" dirty="0"/>
              <a:t>Take results and products found effective </a:t>
            </a:r>
            <a:r>
              <a:rPr lang="en-US" b="1" dirty="0"/>
              <a:t>“to scale” </a:t>
            </a:r>
            <a:r>
              <a:rPr lang="en-US" dirty="0"/>
              <a:t>in diverse settings and populations.</a:t>
            </a:r>
          </a:p>
          <a:p>
            <a:pPr marL="457200" lvl="0" indent="-457200">
              <a:spcBef>
                <a:spcPts val="600"/>
              </a:spcBef>
              <a:spcAft>
                <a:spcPts val="600"/>
              </a:spcAft>
              <a:buFont typeface="+mj-lt"/>
              <a:buAutoNum type="arabicPeriod"/>
            </a:pPr>
            <a:r>
              <a:rPr lang="en-US" b="1" dirty="0"/>
              <a:t>De-implement</a:t>
            </a:r>
            <a:r>
              <a:rPr lang="en-US" dirty="0"/>
              <a:t> or reduce the use of interventions that are not evidence-based, have been prematurely widely adopted, or are harmful or wasteful.</a:t>
            </a:r>
          </a:p>
          <a:p>
            <a:pPr marL="0" indent="0">
              <a:spcBef>
                <a:spcPts val="600"/>
              </a:spcBef>
              <a:spcAft>
                <a:spcPts val="600"/>
              </a:spcAft>
              <a:buNone/>
            </a:pPr>
            <a:endParaRPr lang="en-US" u="sng" dirty="0"/>
          </a:p>
          <a:p>
            <a:pPr marL="0" indent="0">
              <a:spcBef>
                <a:spcPts val="600"/>
              </a:spcBef>
              <a:spcAft>
                <a:spcPts val="600"/>
              </a:spcAft>
              <a:buNone/>
            </a:pPr>
            <a:r>
              <a:rPr lang="en-US" u="sng" dirty="0"/>
              <a:t>Note</a:t>
            </a:r>
            <a:r>
              <a:rPr lang="en-US" i="1" dirty="0"/>
              <a:t>: All D&amp;I projects must actively disseminate/implement findings to targeted end users and evaluate the success of the dissemination and implementation strategy. </a:t>
            </a:r>
          </a:p>
        </p:txBody>
      </p:sp>
      <p:sp>
        <p:nvSpPr>
          <p:cNvPr id="3" name="Title 2"/>
          <p:cNvSpPr>
            <a:spLocks noGrp="1"/>
          </p:cNvSpPr>
          <p:nvPr>
            <p:ph type="title"/>
          </p:nvPr>
        </p:nvSpPr>
        <p:spPr/>
        <p:txBody>
          <a:bodyPr/>
          <a:lstStyle/>
          <a:p>
            <a:r>
              <a:rPr lang="en-US" dirty="0"/>
              <a:t>Supported D&amp;I Activities</a:t>
            </a:r>
          </a:p>
        </p:txBody>
      </p:sp>
      <p:sp>
        <p:nvSpPr>
          <p:cNvPr id="4" name="Slide Number Placeholder 3"/>
          <p:cNvSpPr>
            <a:spLocks noGrp="1"/>
          </p:cNvSpPr>
          <p:nvPr>
            <p:ph type="sldNum" sz="quarter" idx="4"/>
          </p:nvPr>
        </p:nvSpPr>
        <p:spPr/>
        <p:txBody>
          <a:bodyPr/>
          <a:lstStyle/>
          <a:p>
            <a:fld id="{0E0B0D1E-F111-46E6-8EE2-10C8F25ADA44}" type="slidenum">
              <a:rPr lang="en-US" smtClean="0">
                <a:solidFill>
                  <a:prstClr val="black">
                    <a:tint val="75000"/>
                  </a:prstClr>
                </a:solidFill>
              </a:rPr>
              <a:pPr/>
              <a:t>13</a:t>
            </a:fld>
            <a:endParaRPr lang="en-US" dirty="0">
              <a:solidFill>
                <a:prstClr val="black">
                  <a:tint val="75000"/>
                </a:prstClr>
              </a:solidFill>
            </a:endParaRPr>
          </a:p>
        </p:txBody>
      </p:sp>
    </p:spTree>
    <p:extLst>
      <p:ext uri="{BB962C8B-B14F-4D97-AF65-F5344CB8AC3E}">
        <p14:creationId xmlns:p14="http://schemas.microsoft.com/office/powerpoint/2010/main" val="2266113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D&amp;I Award: </a:t>
            </a:r>
            <a:r>
              <a:rPr lang="en-US" b="0" dirty="0"/>
              <a:t>"</a:t>
            </a:r>
            <a:r>
              <a:rPr lang="en-US" b="0" i="1" dirty="0"/>
              <a:t>Comparison of Dynamic Treatment Strategies </a:t>
            </a:r>
            <a:r>
              <a:rPr lang="en-US" b="0" i="1" dirty="0" smtClean="0"/>
              <a:t>in Patient-Centered Outcomes” (PI: Zhang)</a:t>
            </a:r>
            <a:endParaRPr lang="en-US" dirty="0"/>
          </a:p>
        </p:txBody>
      </p:sp>
      <p:sp>
        <p:nvSpPr>
          <p:cNvPr id="3" name="Content Placeholder 2"/>
          <p:cNvSpPr>
            <a:spLocks noGrp="1"/>
          </p:cNvSpPr>
          <p:nvPr>
            <p:ph idx="1"/>
          </p:nvPr>
        </p:nvSpPr>
        <p:spPr>
          <a:xfrm>
            <a:off x="175847" y="1522466"/>
            <a:ext cx="8757138" cy="4603697"/>
          </a:xfrm>
        </p:spPr>
        <p:txBody>
          <a:bodyPr/>
          <a:lstStyle/>
          <a:p>
            <a:r>
              <a:rPr lang="en-US" dirty="0" smtClean="0"/>
              <a:t>Award is intended to build on findings from a PCORI Pilot Project in order to </a:t>
            </a:r>
            <a:r>
              <a:rPr lang="en-US" dirty="0"/>
              <a:t>increase </a:t>
            </a:r>
            <a:r>
              <a:rPr lang="en-US" dirty="0" smtClean="0"/>
              <a:t>access, adoption</a:t>
            </a:r>
            <a:r>
              <a:rPr lang="en-US" dirty="0"/>
              <a:t>, uptake, and sustainability of CI methods, specifically IPW and the g-formula among </a:t>
            </a:r>
            <a:r>
              <a:rPr lang="en-US" dirty="0" smtClean="0"/>
              <a:t>knowledge-users</a:t>
            </a:r>
            <a:endParaRPr lang="en-US" dirty="0"/>
          </a:p>
          <a:p>
            <a:pPr lvl="1"/>
            <a:r>
              <a:rPr lang="en-US" dirty="0"/>
              <a:t>R</a:t>
            </a:r>
            <a:r>
              <a:rPr lang="en-US" dirty="0" smtClean="0"/>
              <a:t>esearchers of 11 </a:t>
            </a:r>
            <a:r>
              <a:rPr lang="en-US" dirty="0"/>
              <a:t>selected CER </a:t>
            </a:r>
            <a:r>
              <a:rPr lang="en-US" dirty="0" smtClean="0"/>
              <a:t>observational studies </a:t>
            </a:r>
            <a:r>
              <a:rPr lang="en-US" dirty="0"/>
              <a:t>from 4 </a:t>
            </a:r>
            <a:r>
              <a:rPr lang="en-US" dirty="0" smtClean="0"/>
              <a:t>healthcare organizations</a:t>
            </a:r>
          </a:p>
          <a:p>
            <a:pPr marL="457200" lvl="1" indent="0">
              <a:buNone/>
            </a:pPr>
            <a:endParaRPr lang="en-US" sz="1000" dirty="0" smtClean="0"/>
          </a:p>
          <a:p>
            <a:r>
              <a:rPr lang="en-US" dirty="0" smtClean="0"/>
              <a:t>Provide in-depth, ongoing consultation with clinical researchers </a:t>
            </a:r>
          </a:p>
          <a:p>
            <a:pPr lvl="1"/>
            <a:r>
              <a:rPr lang="en-US" i="1" dirty="0" smtClean="0"/>
              <a:t>Study design</a:t>
            </a:r>
            <a:r>
              <a:rPr lang="en-US" dirty="0" smtClean="0"/>
              <a:t> - guidance </a:t>
            </a:r>
            <a:r>
              <a:rPr lang="en-US" dirty="0"/>
              <a:t>on how to define and emulate a </a:t>
            </a:r>
            <a:r>
              <a:rPr lang="en-US" dirty="0" smtClean="0"/>
              <a:t>target trial,</a:t>
            </a:r>
            <a:r>
              <a:rPr lang="en-US" dirty="0"/>
              <a:t> how to specify the research question </a:t>
            </a:r>
            <a:r>
              <a:rPr lang="en-US" dirty="0" smtClean="0"/>
              <a:t>identify </a:t>
            </a:r>
            <a:r>
              <a:rPr lang="en-US" dirty="0"/>
              <a:t>all required </a:t>
            </a:r>
            <a:r>
              <a:rPr lang="en-US" dirty="0" smtClean="0"/>
              <a:t>data elements</a:t>
            </a:r>
            <a:r>
              <a:rPr lang="en-US" dirty="0"/>
              <a:t>, and examine sources of biases and confounds to select one or both </a:t>
            </a:r>
            <a:r>
              <a:rPr lang="en-US" dirty="0" smtClean="0"/>
              <a:t>g-methods</a:t>
            </a:r>
            <a:endParaRPr lang="en-US" dirty="0"/>
          </a:p>
          <a:p>
            <a:pPr lvl="1"/>
            <a:r>
              <a:rPr lang="en-US" i="1" dirty="0" smtClean="0"/>
              <a:t>Training and TA </a:t>
            </a:r>
            <a:r>
              <a:rPr lang="en-US" dirty="0" smtClean="0"/>
              <a:t>- </a:t>
            </a:r>
            <a:r>
              <a:rPr lang="en-US" dirty="0"/>
              <a:t>hands-on training in the understanding </a:t>
            </a:r>
            <a:r>
              <a:rPr lang="en-US" dirty="0" smtClean="0"/>
              <a:t>and implementation </a:t>
            </a:r>
            <a:r>
              <a:rPr lang="en-US" dirty="0"/>
              <a:t>of appropriate applications of the </a:t>
            </a:r>
            <a:r>
              <a:rPr lang="en-US" dirty="0" smtClean="0"/>
              <a:t>g-methods</a:t>
            </a:r>
          </a:p>
          <a:p>
            <a:pPr lvl="1"/>
            <a:r>
              <a:rPr lang="en-US" i="1" dirty="0"/>
              <a:t>End-of-Project Knowledge </a:t>
            </a:r>
            <a:r>
              <a:rPr lang="en-US" i="1" dirty="0" smtClean="0"/>
              <a:t>Translation </a:t>
            </a:r>
            <a:r>
              <a:rPr lang="en-US" dirty="0" smtClean="0"/>
              <a:t>– range of collaborative activities that ensures sustainability of approach at the 4 sites and dissemination to wider audience</a:t>
            </a:r>
            <a:endParaRPr lang="en-US" dirty="0"/>
          </a:p>
        </p:txBody>
      </p:sp>
      <p:sp>
        <p:nvSpPr>
          <p:cNvPr id="4" name="Slide Number Placeholder 3"/>
          <p:cNvSpPr>
            <a:spLocks noGrp="1"/>
          </p:cNvSpPr>
          <p:nvPr>
            <p:ph type="sldNum" sz="quarter" idx="12"/>
          </p:nvPr>
        </p:nvSpPr>
        <p:spPr/>
        <p:txBody>
          <a:bodyPr/>
          <a:lstStyle/>
          <a:p>
            <a:fld id="{526C0CA0-987B-B045-B87B-808D8F9C7F1E}" type="slidenum">
              <a:rPr lang="en-US" smtClean="0"/>
              <a:t>14</a:t>
            </a:fld>
            <a:endParaRPr lang="en-US" dirty="0"/>
          </a:p>
        </p:txBody>
      </p:sp>
    </p:spTree>
    <p:extLst>
      <p:ext uri="{BB962C8B-B14F-4D97-AF65-F5344CB8AC3E}">
        <p14:creationId xmlns:p14="http://schemas.microsoft.com/office/powerpoint/2010/main" val="877300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mj-lt"/>
              </a:rPr>
              <a:t>Questions?</a:t>
            </a:r>
            <a:endParaRPr lang="en-US" dirty="0">
              <a:latin typeface="+mj-lt"/>
            </a:endParaRPr>
          </a:p>
        </p:txBody>
      </p:sp>
      <p:sp>
        <p:nvSpPr>
          <p:cNvPr id="3" name="Subtitle 2"/>
          <p:cNvSpPr>
            <a:spLocks noGrp="1"/>
          </p:cNvSpPr>
          <p:nvPr>
            <p:ph type="subTitle" idx="1"/>
          </p:nvPr>
        </p:nvSpPr>
        <p:spPr>
          <a:xfrm>
            <a:off x="401634" y="3009899"/>
            <a:ext cx="6400800" cy="1798583"/>
          </a:xfrm>
        </p:spPr>
        <p:txBody>
          <a:bodyPr>
            <a:normAutofit/>
          </a:bodyPr>
          <a:lstStyle/>
          <a:p>
            <a:pPr>
              <a:spcBef>
                <a:spcPts val="0"/>
              </a:spcBef>
              <a:buClr>
                <a:srgbClr val="888888"/>
              </a:buClr>
              <a:buSzPct val="25000"/>
            </a:pPr>
            <a:endParaRPr lang="en-US" b="0" dirty="0">
              <a:latin typeface="Arial"/>
              <a:ea typeface="Arial"/>
              <a:cs typeface="Arial"/>
              <a:sym typeface="Arial"/>
            </a:endParaRPr>
          </a:p>
          <a:p>
            <a:pPr>
              <a:spcBef>
                <a:spcPts val="0"/>
              </a:spcBef>
              <a:buClr>
                <a:srgbClr val="888888"/>
              </a:buClr>
              <a:buSzPct val="25000"/>
            </a:pPr>
            <a:r>
              <a:rPr lang="en-US" b="0" dirty="0" smtClean="0">
                <a:latin typeface="Arial"/>
                <a:ea typeface="Arial"/>
                <a:cs typeface="Arial"/>
                <a:sym typeface="Arial"/>
              </a:rPr>
              <a:t>jgerson@pcori.org</a:t>
            </a:r>
            <a:endParaRPr lang="en-US" b="0" dirty="0">
              <a:latin typeface="Arial"/>
              <a:ea typeface="Arial"/>
              <a:cs typeface="Arial"/>
              <a:sym typeface="Arial"/>
            </a:endParaRPr>
          </a:p>
        </p:txBody>
      </p:sp>
    </p:spTree>
    <p:extLst>
      <p:ext uri="{BB962C8B-B14F-4D97-AF65-F5344CB8AC3E}">
        <p14:creationId xmlns:p14="http://schemas.microsoft.com/office/powerpoint/2010/main" val="2884809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f3741e23-c059-4cf4-a06a-51a466296b32">MS12-304-281</_dlc_DocId>
    <_dlc_DocIdUrl xmlns="f3741e23-c059-4cf4-a06a-51a466296b32">
      <Url>https://pcori.sharepoint.com/science/methods/_layouts/15/DocIdRedir.aspx?ID=MS12-304-281</Url>
      <Description>MS12-304-281</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8478AFD004DCD4995A9D492989956EB" ma:contentTypeVersion="2" ma:contentTypeDescription="Create a new document." ma:contentTypeScope="" ma:versionID="55605ccc7f1621e18ed67d568fdb281a">
  <xsd:schema xmlns:xsd="http://www.w3.org/2001/XMLSchema" xmlns:xs="http://www.w3.org/2001/XMLSchema" xmlns:p="http://schemas.microsoft.com/office/2006/metadata/properties" xmlns:ns2="f3741e23-c059-4cf4-a06a-51a466296b32" targetNamespace="http://schemas.microsoft.com/office/2006/metadata/properties" ma:root="true" ma:fieldsID="b107153cc22d95574b55a3092a48bdbc" ns2:_="">
    <xsd:import namespace="f3741e23-c059-4cf4-a06a-51a466296b32"/>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741e23-c059-4cf4-a06a-51a466296b3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D2D164-A85E-4EAD-8FD2-47C0DF7637DE}">
  <ds:schemaRefs>
    <ds:schemaRef ds:uri="http://schemas.microsoft.com/sharepoint/events"/>
  </ds:schemaRefs>
</ds:datastoreItem>
</file>

<file path=customXml/itemProps2.xml><?xml version="1.0" encoding="utf-8"?>
<ds:datastoreItem xmlns:ds="http://schemas.openxmlformats.org/officeDocument/2006/customXml" ds:itemID="{6DF45C6D-8775-4D41-9498-99F3EF64B877}">
  <ds:schemaRefs>
    <ds:schemaRef ds:uri="http://schemas.microsoft.com/sharepoint/v3/contenttype/forms"/>
  </ds:schemaRefs>
</ds:datastoreItem>
</file>

<file path=customXml/itemProps3.xml><?xml version="1.0" encoding="utf-8"?>
<ds:datastoreItem xmlns:ds="http://schemas.openxmlformats.org/officeDocument/2006/customXml" ds:itemID="{82500330-B89D-45B5-9B9C-A543A35CCE7E}">
  <ds:schemaRefs>
    <ds:schemaRef ds:uri="http://purl.org/dc/dcmitype/"/>
    <ds:schemaRef ds:uri="http://schemas.microsoft.com/office/infopath/2007/PartnerControls"/>
    <ds:schemaRef ds:uri="http://purl.org/dc/elements/1.1/"/>
    <ds:schemaRef ds:uri="http://purl.org/dc/terms/"/>
    <ds:schemaRef ds:uri="http://www.w3.org/XML/1998/namespace"/>
    <ds:schemaRef ds:uri="http://schemas.microsoft.com/office/2006/documentManagement/types"/>
    <ds:schemaRef ds:uri="http://schemas.openxmlformats.org/package/2006/metadata/core-properties"/>
    <ds:schemaRef ds:uri="f3741e23-c059-4cf4-a06a-51a466296b32"/>
    <ds:schemaRef ds:uri="http://schemas.microsoft.com/office/2006/metadata/properties"/>
  </ds:schemaRefs>
</ds:datastoreItem>
</file>

<file path=customXml/itemProps4.xml><?xml version="1.0" encoding="utf-8"?>
<ds:datastoreItem xmlns:ds="http://schemas.openxmlformats.org/officeDocument/2006/customXml" ds:itemID="{E381C1AC-EED6-4585-B74F-50A19D590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741e23-c059-4cf4-a06a-51a466296b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37396</TotalTime>
  <Words>1385</Words>
  <Application>Microsoft Office PowerPoint</Application>
  <PresentationFormat>On-screen Show (4:3)</PresentationFormat>
  <Paragraphs>164</Paragraphs>
  <Slides>15</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Verdana</vt:lpstr>
      <vt:lpstr>Office Theme</vt:lpstr>
      <vt:lpstr>Improving PCOR Methods: Causal Inference </vt:lpstr>
      <vt:lpstr>Improving PCOR Methods: Why Methods Matter</vt:lpstr>
      <vt:lpstr>Improving PCOR Methods: Program Goals</vt:lpstr>
      <vt:lpstr>Methods Program Overview</vt:lpstr>
      <vt:lpstr>Importance of CI Methods for PCOR/CER </vt:lpstr>
      <vt:lpstr>PowerPoint Presentation</vt:lpstr>
      <vt:lpstr>PowerPoint Presentation</vt:lpstr>
      <vt:lpstr>PowerPoint Presentation</vt:lpstr>
      <vt:lpstr>PowerPoint Presentation</vt:lpstr>
      <vt:lpstr>PowerPoint Presentation</vt:lpstr>
      <vt:lpstr>PowerPoint Presentation</vt:lpstr>
      <vt:lpstr>PCORI Dissemination &amp; Implementation (D&amp;I) Awards </vt:lpstr>
      <vt:lpstr>Supported D&amp;I Activities</vt:lpstr>
      <vt:lpstr>D&amp;I Award: "Comparison of Dynamic Treatment Strategies in Patient-Centered Outcomes” (PI: Zhang)</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Jason Gerson</cp:lastModifiedBy>
  <cp:revision>212</cp:revision>
  <cp:lastPrinted>2015-06-10T12:57:35Z</cp:lastPrinted>
  <dcterms:created xsi:type="dcterms:W3CDTF">2015-02-13T14:24:49Z</dcterms:created>
  <dcterms:modified xsi:type="dcterms:W3CDTF">2017-02-27T01:57:18Z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0x01010018478AFD004DCD4995A9D492989956EB</vt:lpwstr>
  </property>
  <property fmtid="{D5CDD505-2E9C-101B-9397-08002B2CF9AE}" pid="3" name="_dlc_DocIdItemGuid">
    <vt:lpwstr>7b0fbef6-72f0-4a9a-a6eb-cd4e4792cd7c</vt:lpwstr>
  </property>
</Properties>
</file>